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59" r:id="rId1"/>
    <p:sldMasterId id="2147484008" r:id="rId2"/>
  </p:sldMasterIdLst>
  <p:notesMasterIdLst>
    <p:notesMasterId r:id="rId25"/>
  </p:notesMasterIdLst>
  <p:sldIdLst>
    <p:sldId id="694" r:id="rId3"/>
    <p:sldId id="1059" r:id="rId4"/>
    <p:sldId id="1121" r:id="rId5"/>
    <p:sldId id="1125" r:id="rId6"/>
    <p:sldId id="1126" r:id="rId7"/>
    <p:sldId id="1127" r:id="rId8"/>
    <p:sldId id="1128" r:id="rId9"/>
    <p:sldId id="1129" r:id="rId10"/>
    <p:sldId id="1130" r:id="rId11"/>
    <p:sldId id="1131" r:id="rId12"/>
    <p:sldId id="1132" r:id="rId13"/>
    <p:sldId id="1122" r:id="rId14"/>
    <p:sldId id="1058" r:id="rId15"/>
    <p:sldId id="1061" r:id="rId16"/>
    <p:sldId id="1124" r:id="rId17"/>
    <p:sldId id="1139" r:id="rId18"/>
    <p:sldId id="1135" r:id="rId19"/>
    <p:sldId id="1136" r:id="rId20"/>
    <p:sldId id="1137" r:id="rId21"/>
    <p:sldId id="1140" r:id="rId22"/>
    <p:sldId id="1076" r:id="rId23"/>
    <p:sldId id="1141" r:id="rId24"/>
  </p:sldIdLst>
  <p:sldSz cx="9906000" cy="6858000" type="A4"/>
  <p:notesSz cx="6802438" cy="9934575"/>
  <p:defaultTextStyle>
    <a:defPPr>
      <a:defRPr lang="ko-KR"/>
    </a:defPPr>
    <a:lvl1pPr algn="l" rtl="0" eaLnBrk="0" fontAlgn="base" hangingPunct="0">
      <a:spcBef>
        <a:spcPct val="20000"/>
      </a:spcBef>
      <a:spcAft>
        <a:spcPct val="0"/>
      </a:spcAft>
      <a:buClr>
        <a:srgbClr val="5F5F5F"/>
      </a:buClr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1pPr>
    <a:lvl2pPr marL="457200" algn="l" rtl="0" eaLnBrk="0" fontAlgn="base" hangingPunct="0">
      <a:spcBef>
        <a:spcPct val="20000"/>
      </a:spcBef>
      <a:spcAft>
        <a:spcPct val="0"/>
      </a:spcAft>
      <a:buClr>
        <a:srgbClr val="5F5F5F"/>
      </a:buClr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2pPr>
    <a:lvl3pPr marL="914400" algn="l" rtl="0" eaLnBrk="0" fontAlgn="base" hangingPunct="0">
      <a:spcBef>
        <a:spcPct val="20000"/>
      </a:spcBef>
      <a:spcAft>
        <a:spcPct val="0"/>
      </a:spcAft>
      <a:buClr>
        <a:srgbClr val="5F5F5F"/>
      </a:buClr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3pPr>
    <a:lvl4pPr marL="1371600" algn="l" rtl="0" eaLnBrk="0" fontAlgn="base" hangingPunct="0">
      <a:spcBef>
        <a:spcPct val="20000"/>
      </a:spcBef>
      <a:spcAft>
        <a:spcPct val="0"/>
      </a:spcAft>
      <a:buClr>
        <a:srgbClr val="5F5F5F"/>
      </a:buClr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4pPr>
    <a:lvl5pPr marL="1828800" algn="l" rtl="0" eaLnBrk="0" fontAlgn="base" hangingPunct="0">
      <a:spcBef>
        <a:spcPct val="20000"/>
      </a:spcBef>
      <a:spcAft>
        <a:spcPct val="0"/>
      </a:spcAft>
      <a:buClr>
        <a:srgbClr val="5F5F5F"/>
      </a:buClr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5pPr>
    <a:lvl6pPr marL="2286000" algn="l" defTabSz="914400" rtl="0" eaLnBrk="1" latinLnBrk="1" hangingPunct="1"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6pPr>
    <a:lvl7pPr marL="2743200" algn="l" defTabSz="914400" rtl="0" eaLnBrk="1" latinLnBrk="1" hangingPunct="1"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7pPr>
    <a:lvl8pPr marL="3200400" algn="l" defTabSz="914400" rtl="0" eaLnBrk="1" latinLnBrk="1" hangingPunct="1"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8pPr>
    <a:lvl9pPr marL="3657600" algn="l" defTabSz="914400" rtl="0" eaLnBrk="1" latinLnBrk="1" hangingPunct="1"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04">
          <p15:clr>
            <a:srgbClr val="A4A3A4"/>
          </p15:clr>
        </p15:guide>
        <p15:guide id="2" orient="horz" pos="2161">
          <p15:clr>
            <a:srgbClr val="A4A3A4"/>
          </p15:clr>
        </p15:guide>
        <p15:guide id="3" orient="horz" pos="3696">
          <p15:clr>
            <a:srgbClr val="A4A3A4"/>
          </p15:clr>
        </p15:guide>
        <p15:guide id="4" orient="horz" pos="568">
          <p15:clr>
            <a:srgbClr val="A4A3A4"/>
          </p15:clr>
        </p15:guide>
        <p15:guide id="5" orient="horz" pos="1140">
          <p15:clr>
            <a:srgbClr val="A4A3A4"/>
          </p15:clr>
        </p15:guide>
        <p15:guide id="6" orient="horz" pos="766">
          <p15:clr>
            <a:srgbClr val="A4A3A4"/>
          </p15:clr>
        </p15:guide>
        <p15:guide id="7" pos="132">
          <p15:clr>
            <a:srgbClr val="A4A3A4"/>
          </p15:clr>
        </p15:guide>
        <p15:guide id="8" pos="6117">
          <p15:clr>
            <a:srgbClr val="A4A3A4"/>
          </p15:clr>
        </p15:guide>
        <p15:guide id="9" pos="1787">
          <p15:clr>
            <a:srgbClr val="A4A3A4"/>
          </p15:clr>
        </p15:guide>
        <p15:guide id="10" pos="308">
          <p15:clr>
            <a:srgbClr val="A4A3A4"/>
          </p15:clr>
        </p15:guide>
        <p15:guide id="11" pos="4461">
          <p15:clr>
            <a:srgbClr val="A4A3A4"/>
          </p15:clr>
        </p15:guide>
        <p15:guide id="12" pos="867">
          <p15:clr>
            <a:srgbClr val="A4A3A4"/>
          </p15:clr>
        </p15:guide>
        <p15:guide id="13" pos="31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3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FFFF66"/>
    <a:srgbClr val="FFFF99"/>
    <a:srgbClr val="4C6C46"/>
    <a:srgbClr val="003300"/>
    <a:srgbClr val="679220"/>
    <a:srgbClr val="0000FF"/>
    <a:srgbClr val="51743E"/>
    <a:srgbClr val="CFD87A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8487" autoAdjust="0"/>
  </p:normalViewPr>
  <p:slideViewPr>
    <p:cSldViewPr snapToGrid="0" snapToObjects="1">
      <p:cViewPr varScale="1">
        <p:scale>
          <a:sx n="96" d="100"/>
          <a:sy n="96" d="100"/>
        </p:scale>
        <p:origin x="1272" y="60"/>
      </p:cViewPr>
      <p:guideLst>
        <p:guide orient="horz" pos="904"/>
        <p:guide orient="horz" pos="2161"/>
        <p:guide orient="horz" pos="3696"/>
        <p:guide orient="horz" pos="568"/>
        <p:guide orient="horz" pos="1140"/>
        <p:guide orient="horz" pos="766"/>
        <p:guide pos="132"/>
        <p:guide pos="6117"/>
        <p:guide pos="1787"/>
        <p:guide pos="308"/>
        <p:guide pos="4461"/>
        <p:guide pos="867"/>
        <p:guide pos="31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3" d="100"/>
          <a:sy n="73" d="100"/>
        </p:scale>
        <p:origin x="-2196" y="-114"/>
      </p:cViewPr>
      <p:guideLst>
        <p:guide orient="horz" pos="3128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60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8464" cy="497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8" tIns="45749" rIns="91498" bIns="45749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spcBef>
                <a:spcPct val="0"/>
              </a:spcBef>
              <a:buClrTx/>
              <a:defRPr kumimoji="1" sz="1200" b="0"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2386" y="0"/>
            <a:ext cx="2948464" cy="497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8" tIns="45749" rIns="91498" bIns="45749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spcBef>
                <a:spcPct val="0"/>
              </a:spcBef>
              <a:buClrTx/>
              <a:defRPr kumimoji="1" sz="1200" b="0"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1200" y="744538"/>
            <a:ext cx="5381625" cy="37258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927" y="4718645"/>
            <a:ext cx="5442586" cy="44707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8" tIns="45749" rIns="91498" bIns="4574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14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5702"/>
            <a:ext cx="2948464" cy="49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8" tIns="45749" rIns="91498" bIns="45749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spcBef>
                <a:spcPct val="0"/>
              </a:spcBef>
              <a:buClrTx/>
              <a:defRPr kumimoji="1" sz="1200" b="0"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614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2386" y="9435702"/>
            <a:ext cx="2948464" cy="49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8" tIns="45749" rIns="91498" bIns="45749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spcBef>
                <a:spcPct val="0"/>
              </a:spcBef>
              <a:buClrTx/>
              <a:defRPr kumimoji="1" sz="1200" b="0">
                <a:solidFill>
                  <a:schemeClr val="tx1"/>
                </a:solidFill>
              </a:defRPr>
            </a:lvl1pPr>
          </a:lstStyle>
          <a:p>
            <a:fld id="{092A356E-06FB-49E6-B7CB-7B5A1897A3F7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114594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86DCEF-CD00-45CA-80CA-82C38D745CA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402513" y="260350"/>
            <a:ext cx="2374900" cy="59769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273050" y="260350"/>
            <a:ext cx="6977063" cy="59769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5B3B12-BED2-477A-B509-237AA89F2E8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5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D7D3E5-87F0-4179-8238-A184AD8827A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1341438"/>
            <a:ext cx="2228850" cy="47847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1341438"/>
            <a:ext cx="6534150" cy="4784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28625" y="908050"/>
            <a:ext cx="4448175" cy="5329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908050"/>
            <a:ext cx="4448175" cy="5329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872895-9F2E-4AD0-A004-83002AF3C79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BE5587-D26A-41A2-8E79-FE291062F9D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7FCC1-127D-4443-A581-CA9306BF3C8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41A9C-AAE6-48B1-8522-60BAC0F3390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92D690-2CE0-4611-941C-56F6D432EED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B4249-9846-41BB-B0B9-138A4920A66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5F6C41-6312-48BD-8505-9CA88283B16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k object 17"/>
          <p:cNvSpPr/>
          <p:nvPr userDrawn="1"/>
        </p:nvSpPr>
        <p:spPr>
          <a:xfrm>
            <a:off x="181769" y="6544367"/>
            <a:ext cx="9525000" cy="313633"/>
          </a:xfrm>
          <a:prstGeom prst="rect">
            <a:avLst/>
          </a:prstGeom>
          <a:blipFill>
            <a:blip r:embed="rId1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marL="0" marR="0" lvl="0" indent="0" algn="l" defTabSz="89940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77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918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SzTx/>
              <a:buFontTx/>
              <a:buNone/>
              <a:defRPr sz="1100" b="0">
                <a:solidFill>
                  <a:srgbClr val="221F1F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</a:lstStyle>
          <a:p>
            <a:pPr>
              <a:defRPr/>
            </a:pPr>
            <a:fld id="{7C81A58D-1F3D-4A9A-8A2F-2E64A071E55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1028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73050" y="0"/>
            <a:ext cx="9504363" cy="644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제목을 입력하세요</a:t>
            </a:r>
          </a:p>
        </p:txBody>
      </p:sp>
      <p:grpSp>
        <p:nvGrpSpPr>
          <p:cNvPr id="7" name="Group 13"/>
          <p:cNvGrpSpPr>
            <a:grpSpLocks/>
          </p:cNvGrpSpPr>
          <p:nvPr userDrawn="1"/>
        </p:nvGrpSpPr>
        <p:grpSpPr bwMode="auto">
          <a:xfrm>
            <a:off x="252413" y="85725"/>
            <a:ext cx="8496300" cy="471488"/>
            <a:chOff x="1056" y="1039"/>
            <a:chExt cx="3024" cy="209"/>
          </a:xfrm>
        </p:grpSpPr>
        <p:sp>
          <p:nvSpPr>
            <p:cNvPr id="8" name="Text Box 14"/>
            <p:cNvSpPr txBox="1">
              <a:spLocks noChangeArrowheads="1"/>
            </p:cNvSpPr>
            <p:nvPr/>
          </p:nvSpPr>
          <p:spPr bwMode="auto">
            <a:xfrm>
              <a:off x="1056" y="1039"/>
              <a:ext cx="219" cy="1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427" tIns="45714" rIns="91427" bIns="45714">
              <a:spAutoFit/>
            </a:bodyPr>
            <a:lstStyle>
              <a:lvl1pPr marL="342900" indent="-342900"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2pPr>
              <a:lvl3pPr marL="1143000" indent="-228600"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3pPr>
              <a:lvl4pPr marL="1600200" indent="-228600"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4pPr>
              <a:lvl5pPr marL="2057400" indent="-228600"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9pPr>
            </a:lstStyle>
            <a:p>
              <a:pPr eaLnBrk="1" latinLnBrk="1" hangingPunct="1">
                <a:buFont typeface="Wingdings" panose="05000000000000000000" pitchFamily="2" charset="2"/>
                <a:buChar char="l"/>
              </a:pPr>
              <a:r>
                <a:rPr lang="en-US" altLang="ko-KR" b="1" dirty="0">
                  <a:solidFill>
                    <a:srgbClr val="724FB7"/>
                  </a:solidFill>
                </a:rPr>
                <a:t> </a:t>
              </a:r>
              <a:endParaRPr lang="ko-KR" altLang="en-US" b="1" dirty="0">
                <a:solidFill>
                  <a:srgbClr val="724FB7"/>
                </a:solidFill>
              </a:endParaRPr>
            </a:p>
          </p:txBody>
        </p:sp>
        <p:sp>
          <p:nvSpPr>
            <p:cNvPr id="9" name="Line 15"/>
            <p:cNvSpPr>
              <a:spLocks noChangeShapeType="1"/>
            </p:cNvSpPr>
            <p:nvPr/>
          </p:nvSpPr>
          <p:spPr bwMode="auto">
            <a:xfrm>
              <a:off x="1104" y="1248"/>
              <a:ext cx="2976" cy="0"/>
            </a:xfrm>
            <a:prstGeom prst="line">
              <a:avLst/>
            </a:prstGeom>
            <a:noFill/>
            <a:ln w="28575">
              <a:solidFill>
                <a:srgbClr val="724FB7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7" r:id="rId2"/>
    <p:sldLayoutId id="2147484016" r:id="rId3"/>
    <p:sldLayoutId id="2147484015" r:id="rId4"/>
    <p:sldLayoutId id="2147484014" r:id="rId5"/>
    <p:sldLayoutId id="2147484013" r:id="rId6"/>
    <p:sldLayoutId id="2147484012" r:id="rId7"/>
    <p:sldLayoutId id="2147484011" r:id="rId8"/>
    <p:sldLayoutId id="2147484010" r:id="rId9"/>
    <p:sldLayoutId id="2147484009" r:id="rId10"/>
  </p:sldLayoutIdLst>
  <p:hf hdr="0" ftr="0" dt="0"/>
  <p:txStyles>
    <p:titleStyle>
      <a:lvl1pPr marL="361950" indent="-36195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bg1"/>
          </a:solidFill>
          <a:latin typeface="맑은 고딕" pitchFamily="50" charset="-127"/>
          <a:ea typeface="맑은 고딕" pitchFamily="50" charset="-127"/>
          <a:cs typeface="+mj-cs"/>
        </a:defRPr>
      </a:lvl1pPr>
      <a:lvl2pPr marL="361950" indent="-36195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2pPr>
      <a:lvl3pPr marL="361950" indent="-36195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3pPr>
      <a:lvl4pPr marL="361950" indent="-36195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4pPr>
      <a:lvl5pPr marL="361950" indent="-36195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5pPr>
      <a:lvl6pPr marL="4572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가는각진제목체" pitchFamily="18" charset="-127"/>
          <a:ea typeface="가는각진제목체" pitchFamily="18" charset="-127"/>
        </a:defRPr>
      </a:lvl6pPr>
      <a:lvl7pPr marL="9144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가는각진제목체" pitchFamily="18" charset="-127"/>
          <a:ea typeface="가는각진제목체" pitchFamily="18" charset="-127"/>
        </a:defRPr>
      </a:lvl7pPr>
      <a:lvl8pPr marL="13716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가는각진제목체" pitchFamily="18" charset="-127"/>
          <a:ea typeface="가는각진제목체" pitchFamily="18" charset="-127"/>
        </a:defRPr>
      </a:lvl8pPr>
      <a:lvl9pPr marL="18288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가는각진제목체" pitchFamily="18" charset="-127"/>
          <a:ea typeface="가는각진제목체" pitchFamily="18" charset="-127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sz="1600" b="1">
          <a:solidFill>
            <a:srgbClr val="221F1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27088" indent="-285750" algn="l" rtl="0" eaLnBrk="0" fontAlgn="base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2pPr>
      <a:lvl3pPr marL="1235075" indent="-228600" algn="l" rtl="0" eaLnBrk="0" fontAlgn="base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3pPr>
      <a:lvl4pPr marL="1643063" indent="-228600" algn="l" rtl="0" eaLnBrk="0" fontAlgn="base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5F5F5F"/>
        </a:buClr>
        <a:buFont typeface="Wingdings" pitchFamily="2" charset="2"/>
        <a:defRPr sz="1200">
          <a:solidFill>
            <a:srgbClr val="221F1F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5F5F5F"/>
        </a:buClr>
        <a:buFont typeface="Wingdings" pitchFamily="2" charset="2"/>
        <a:defRPr sz="1200">
          <a:solidFill>
            <a:srgbClr val="221F1F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5F5F5F"/>
        </a:buClr>
        <a:buFont typeface="Wingdings" pitchFamily="2" charset="2"/>
        <a:defRPr sz="1200">
          <a:solidFill>
            <a:srgbClr val="221F1F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5F5F5F"/>
        </a:buClr>
        <a:buFont typeface="Wingdings" pitchFamily="2" charset="2"/>
        <a:defRPr sz="1200">
          <a:solidFill>
            <a:srgbClr val="221F1F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4" descr="title_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466725" y="44450"/>
            <a:ext cx="8972550" cy="642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1136650" y="1341438"/>
            <a:ext cx="8047038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제목을 입력하세요</a:t>
            </a:r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F5D522-2CEB-4411-B7DC-640DBD2DC145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346731" y="5881357"/>
            <a:ext cx="1624308" cy="6640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28" r:id="rId2"/>
    <p:sldLayoutId id="2147484027" r:id="rId3"/>
    <p:sldLayoutId id="2147484026" r:id="rId4"/>
    <p:sldLayoutId id="2147484025" r:id="rId5"/>
    <p:sldLayoutId id="2147484024" r:id="rId6"/>
    <p:sldLayoutId id="2147484023" r:id="rId7"/>
    <p:sldLayoutId id="2147484022" r:id="rId8"/>
    <p:sldLayoutId id="2147484021" r:id="rId9"/>
    <p:sldLayoutId id="2147484020" r:id="rId10"/>
    <p:sldLayoutId id="2147484019" r:id="rId11"/>
  </p:sldLayoutIdLst>
  <p:hf hdr="0" ftr="0" dt="0"/>
  <p:txStyles>
    <p:titleStyle>
      <a:lvl1pPr marL="361950" indent="-361950" algn="l" rtl="0" eaLnBrk="0" fontAlgn="base" latinLnBrk="1" hangingPunct="0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맑은 고딕" pitchFamily="50" charset="-127"/>
          <a:ea typeface="맑은 고딕" pitchFamily="50" charset="-127"/>
          <a:cs typeface="+mj-cs"/>
        </a:defRPr>
      </a:lvl1pPr>
      <a:lvl2pPr marL="361950" indent="-361950" algn="l" rtl="0" eaLnBrk="0" fontAlgn="base" latinLnBrk="1" hangingPunct="0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marL="361950" indent="-361950" algn="l" rtl="0" eaLnBrk="0" fontAlgn="base" latinLnBrk="1" hangingPunct="0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marL="361950" indent="-361950" algn="l" rtl="0" eaLnBrk="0" fontAlgn="base" latinLnBrk="1" hangingPunct="0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marL="361950" indent="-361950" algn="l" rtl="0" eaLnBrk="0" fontAlgn="base" latinLnBrk="1" hangingPunct="0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819150" indent="-361950" algn="l" rtl="0" fontAlgn="base" latinLnBrk="1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1276350" indent="-361950" algn="l" rtl="0" fontAlgn="base" latinLnBrk="1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1733550" indent="-361950" algn="l" rtl="0" fontAlgn="base" latinLnBrk="1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2190750" indent="-361950" algn="l" rtl="0" fontAlgn="base" latinLnBrk="1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600" b="1">
          <a:solidFill>
            <a:srgbClr val="221F1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27088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2pPr>
      <a:lvl3pPr marL="1235075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3pPr>
      <a:lvl4pPr marL="1643063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 anchor="ctr"/>
          <a:lstStyle/>
          <a:p>
            <a:pPr lvl="0"/>
            <a:r>
              <a:rPr lang="ko-KR" altLang="en-US" sz="2400" dirty="0" smtClean="0"/>
              <a:t>취업하자</a:t>
            </a:r>
            <a:endParaRPr lang="en-US" altLang="ko-KR" sz="2400" dirty="0"/>
          </a:p>
        </p:txBody>
      </p:sp>
      <p:sp>
        <p:nvSpPr>
          <p:cNvPr id="3075" name="Text Box 89"/>
          <p:cNvSpPr txBox="1">
            <a:spLocks noChangeArrowheads="1"/>
          </p:cNvSpPr>
          <p:nvPr/>
        </p:nvSpPr>
        <p:spPr bwMode="auto">
          <a:xfrm>
            <a:off x="5791200" y="5084763"/>
            <a:ext cx="3462338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 eaLnBrk="1" latinLnBrk="1" hangingPunct="1">
              <a:spcBef>
                <a:spcPct val="0"/>
              </a:spcBef>
              <a:buClrTx/>
            </a:pPr>
            <a:r>
              <a:rPr kumimoji="1" lang="en-US" altLang="ko-KR" dirty="0" smtClean="0">
                <a:solidFill>
                  <a:schemeClr val="tx1"/>
                </a:solidFill>
              </a:rPr>
              <a:t>2023.06.14</a:t>
            </a:r>
            <a:endParaRPr kumimoji="1" lang="en-US" altLang="ko-KR" dirty="0">
              <a:solidFill>
                <a:schemeClr val="tx1"/>
              </a:solidFill>
            </a:endParaRPr>
          </a:p>
          <a:p>
            <a:pPr algn="r" eaLnBrk="1" latinLnBrk="1" hangingPunct="1">
              <a:spcBef>
                <a:spcPct val="0"/>
              </a:spcBef>
              <a:buClrTx/>
            </a:pPr>
            <a:r>
              <a:rPr kumimoji="1" lang="ko-KR" altLang="en-US" sz="2400" dirty="0" err="1" smtClean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홍필두</a:t>
            </a:r>
            <a:r>
              <a:rPr kumimoji="1" lang="ko-KR" altLang="en-US" sz="2400" dirty="0" smtClean="0">
                <a:solidFill>
                  <a:schemeClr val="tx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 교수</a:t>
            </a:r>
            <a:endParaRPr kumimoji="1" lang="ko-KR" altLang="en-US" sz="2400" dirty="0">
              <a:solidFill>
                <a:schemeClr val="tx1"/>
              </a:soli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331782" name="Rectangle 3"/>
          <p:cNvSpPr txBox="1">
            <a:spLocks noChangeArrowheads="1"/>
          </p:cNvSpPr>
          <p:nvPr/>
        </p:nvSpPr>
        <p:spPr bwMode="auto">
          <a:xfrm>
            <a:off x="931041" y="818917"/>
            <a:ext cx="8026455" cy="478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dirty="0"/>
              <a:t>4. </a:t>
            </a:r>
            <a:r>
              <a:rPr lang="ko-KR" altLang="en-US" dirty="0"/>
              <a:t>나를 알기</a:t>
            </a:r>
            <a:r>
              <a:rPr lang="en-US" altLang="ko-KR" dirty="0"/>
              <a:t> – </a:t>
            </a:r>
            <a:r>
              <a:rPr lang="ko-KR" altLang="en-US" dirty="0"/>
              <a:t>개인별 </a:t>
            </a:r>
            <a:r>
              <a:rPr lang="en-US" altLang="ko-KR" dirty="0" smtClean="0"/>
              <a:t>Fishbone </a:t>
            </a:r>
            <a:r>
              <a:rPr lang="ko-KR" altLang="en-US" dirty="0" smtClean="0"/>
              <a:t>차트 분석 </a:t>
            </a:r>
            <a:endParaRPr lang="en-US" altLang="ko-KR" dirty="0" smtClean="0"/>
          </a:p>
          <a:p>
            <a:pPr>
              <a:spcBef>
                <a:spcPct val="0"/>
              </a:spcBef>
            </a:pPr>
            <a:r>
              <a:rPr lang="ko-KR" altLang="en-US" dirty="0" smtClean="0"/>
              <a:t>내가 </a:t>
            </a:r>
            <a:r>
              <a:rPr lang="ko-KR" altLang="en-US" dirty="0"/>
              <a:t>가진 </a:t>
            </a:r>
            <a:r>
              <a:rPr lang="ko-KR" altLang="en-US" dirty="0" err="1"/>
              <a:t>스킬셋을</a:t>
            </a:r>
            <a:r>
              <a:rPr lang="ko-KR" altLang="en-US" dirty="0"/>
              <a:t> 정리해보자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en-US" altLang="ko-KR" dirty="0"/>
              <a:t>IT</a:t>
            </a:r>
            <a:r>
              <a:rPr lang="ko-KR" altLang="en-US" dirty="0"/>
              <a:t>기술의 세부사항</a:t>
            </a:r>
            <a:r>
              <a:rPr lang="en-US" altLang="ko-KR" dirty="0"/>
              <a:t>(</a:t>
            </a:r>
            <a:r>
              <a:rPr lang="ko-KR" altLang="en-US" dirty="0"/>
              <a:t>앞 참조</a:t>
            </a:r>
            <a:r>
              <a:rPr lang="en-US" altLang="ko-KR" dirty="0"/>
              <a:t>), </a:t>
            </a:r>
            <a:r>
              <a:rPr lang="ko-KR" altLang="en-US" dirty="0"/>
              <a:t>그밖에 나의 학교 전공</a:t>
            </a:r>
            <a:r>
              <a:rPr lang="en-US" altLang="ko-KR" dirty="0"/>
              <a:t>, </a:t>
            </a:r>
            <a:r>
              <a:rPr lang="ko-KR" altLang="en-US" dirty="0" err="1"/>
              <a:t>어학실력등을</a:t>
            </a:r>
            <a:r>
              <a:rPr lang="ko-KR" altLang="en-US" dirty="0"/>
              <a:t> </a:t>
            </a:r>
            <a:r>
              <a:rPr lang="en-US" altLang="ko-KR" dirty="0"/>
              <a:t>fishbone </a:t>
            </a:r>
            <a:r>
              <a:rPr lang="ko-KR" altLang="en-US" dirty="0"/>
              <a:t>차트로 작성해 보자 </a:t>
            </a:r>
            <a:r>
              <a:rPr lang="en-US" altLang="ko-KR" dirty="0"/>
              <a:t>(</a:t>
            </a:r>
            <a:r>
              <a:rPr lang="ko-KR" altLang="en-US" dirty="0"/>
              <a:t>아래는 예제</a:t>
            </a:r>
            <a:r>
              <a:rPr lang="en-US" altLang="ko-KR" dirty="0"/>
              <a:t>)</a:t>
            </a: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9</a:t>
            </a:fld>
            <a:endParaRPr lang="en-US" altLang="ko-KR" sz="1100" b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624178" y="1470991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25" name="그룹 24"/>
          <p:cNvGrpSpPr/>
          <p:nvPr/>
        </p:nvGrpSpPr>
        <p:grpSpPr>
          <a:xfrm>
            <a:off x="371865" y="2020417"/>
            <a:ext cx="9308848" cy="4121411"/>
            <a:chOff x="0" y="846138"/>
            <a:chExt cx="9559925" cy="5462587"/>
          </a:xfrm>
        </p:grpSpPr>
        <p:sp>
          <p:nvSpPr>
            <p:cNvPr id="26" name="Line 2"/>
            <p:cNvSpPr>
              <a:spLocks noChangeShapeType="1"/>
            </p:cNvSpPr>
            <p:nvPr/>
          </p:nvSpPr>
          <p:spPr bwMode="auto">
            <a:xfrm>
              <a:off x="1050925" y="3576638"/>
              <a:ext cx="8021638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7" name="Line 4"/>
            <p:cNvSpPr>
              <a:spLocks noChangeShapeType="1"/>
            </p:cNvSpPr>
            <p:nvPr/>
          </p:nvSpPr>
          <p:spPr bwMode="auto">
            <a:xfrm flipH="1" flipV="1">
              <a:off x="2776538" y="1198563"/>
              <a:ext cx="830262" cy="23749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8" name="Line 5"/>
            <p:cNvSpPr>
              <a:spLocks noChangeShapeType="1"/>
            </p:cNvSpPr>
            <p:nvPr/>
          </p:nvSpPr>
          <p:spPr bwMode="auto">
            <a:xfrm flipH="1" flipV="1">
              <a:off x="4579938" y="1198563"/>
              <a:ext cx="831850" cy="23749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29" name="Line 6"/>
            <p:cNvSpPr>
              <a:spLocks noChangeShapeType="1"/>
            </p:cNvSpPr>
            <p:nvPr/>
          </p:nvSpPr>
          <p:spPr bwMode="auto">
            <a:xfrm flipH="1" flipV="1">
              <a:off x="6464300" y="1201738"/>
              <a:ext cx="831850" cy="23749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0" name="Line 7"/>
            <p:cNvSpPr>
              <a:spLocks noChangeShapeType="1"/>
            </p:cNvSpPr>
            <p:nvPr/>
          </p:nvSpPr>
          <p:spPr bwMode="auto">
            <a:xfrm flipH="1" flipV="1">
              <a:off x="8235950" y="1198563"/>
              <a:ext cx="830263" cy="23749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31" name="Text Box 8"/>
            <p:cNvSpPr txBox="1">
              <a:spLocks noChangeArrowheads="1"/>
            </p:cNvSpPr>
            <p:nvPr/>
          </p:nvSpPr>
          <p:spPr bwMode="auto">
            <a:xfrm>
              <a:off x="2205038" y="846138"/>
              <a:ext cx="1187450" cy="3556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b="1" dirty="0">
                <a:ea typeface="맑은 고딕" pitchFamily="50" charset="-127"/>
              </a:endParaRPr>
            </a:p>
          </p:txBody>
        </p:sp>
        <p:sp>
          <p:nvSpPr>
            <p:cNvPr id="32" name="Text Box 9"/>
            <p:cNvSpPr txBox="1">
              <a:spLocks noChangeArrowheads="1"/>
            </p:cNvSpPr>
            <p:nvPr/>
          </p:nvSpPr>
          <p:spPr bwMode="auto">
            <a:xfrm>
              <a:off x="2205038" y="5951538"/>
              <a:ext cx="1187450" cy="35718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3500000" scaled="1"/>
              <a:tileRect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b="1" dirty="0">
                <a:ea typeface="맑은 고딕" pitchFamily="50" charset="-127"/>
              </a:endParaRPr>
            </a:p>
          </p:txBody>
        </p:sp>
        <p:sp>
          <p:nvSpPr>
            <p:cNvPr id="33" name="Text Box 10"/>
            <p:cNvSpPr txBox="1">
              <a:spLocks noChangeArrowheads="1"/>
            </p:cNvSpPr>
            <p:nvPr/>
          </p:nvSpPr>
          <p:spPr bwMode="auto">
            <a:xfrm>
              <a:off x="3984625" y="846138"/>
              <a:ext cx="1187450" cy="3556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3500000" scaled="1"/>
              <a:tileRect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b="1" dirty="0">
                <a:ea typeface="맑은 고딕" pitchFamily="50" charset="-127"/>
              </a:endParaRPr>
            </a:p>
          </p:txBody>
        </p:sp>
        <p:sp>
          <p:nvSpPr>
            <p:cNvPr id="34" name="Text Box 11"/>
            <p:cNvSpPr txBox="1">
              <a:spLocks noChangeArrowheads="1"/>
            </p:cNvSpPr>
            <p:nvPr/>
          </p:nvSpPr>
          <p:spPr bwMode="auto">
            <a:xfrm>
              <a:off x="5816600" y="846138"/>
              <a:ext cx="1187450" cy="3556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3500000" scaled="1"/>
              <a:tileRect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b="1" dirty="0">
                <a:ea typeface="맑은 고딕" pitchFamily="50" charset="-127"/>
              </a:endParaRPr>
            </a:p>
          </p:txBody>
        </p:sp>
        <p:sp>
          <p:nvSpPr>
            <p:cNvPr id="35" name="Text Box 12"/>
            <p:cNvSpPr txBox="1">
              <a:spLocks noChangeArrowheads="1"/>
            </p:cNvSpPr>
            <p:nvPr/>
          </p:nvSpPr>
          <p:spPr bwMode="auto">
            <a:xfrm>
              <a:off x="7594600" y="846138"/>
              <a:ext cx="1187450" cy="3556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3500000" scaled="1"/>
              <a:tileRect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b="1" dirty="0">
                <a:ea typeface="맑은 고딕" pitchFamily="50" charset="-127"/>
              </a:endParaRPr>
            </a:p>
          </p:txBody>
        </p:sp>
        <p:sp>
          <p:nvSpPr>
            <p:cNvPr id="36" name="Text Box 13"/>
            <p:cNvSpPr txBox="1">
              <a:spLocks noChangeArrowheads="1"/>
            </p:cNvSpPr>
            <p:nvPr/>
          </p:nvSpPr>
          <p:spPr bwMode="auto">
            <a:xfrm>
              <a:off x="3984625" y="5951538"/>
              <a:ext cx="1187450" cy="35718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3500000" scaled="1"/>
              <a:tileRect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b="1" dirty="0">
                <a:ea typeface="맑은 고딕" pitchFamily="50" charset="-127"/>
              </a:endParaRPr>
            </a:p>
          </p:txBody>
        </p:sp>
        <p:sp>
          <p:nvSpPr>
            <p:cNvPr id="37" name="Text Box 14"/>
            <p:cNvSpPr txBox="1">
              <a:spLocks noChangeArrowheads="1"/>
            </p:cNvSpPr>
            <p:nvPr/>
          </p:nvSpPr>
          <p:spPr bwMode="auto">
            <a:xfrm>
              <a:off x="5816600" y="5951538"/>
              <a:ext cx="1187450" cy="35718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3500000" scaled="1"/>
              <a:tileRect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b="1" dirty="0">
                <a:ea typeface="맑은 고딕" pitchFamily="50" charset="-127"/>
              </a:endParaRPr>
            </a:p>
          </p:txBody>
        </p:sp>
        <p:sp>
          <p:nvSpPr>
            <p:cNvPr id="38" name="Text Box 15"/>
            <p:cNvSpPr txBox="1">
              <a:spLocks noChangeArrowheads="1"/>
            </p:cNvSpPr>
            <p:nvPr/>
          </p:nvSpPr>
          <p:spPr bwMode="auto">
            <a:xfrm>
              <a:off x="7594600" y="5951538"/>
              <a:ext cx="1187450" cy="35718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3500000" scaled="1"/>
              <a:tileRect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b="1" dirty="0">
                <a:ea typeface="맑은 고딕" pitchFamily="50" charset="-127"/>
              </a:endParaRPr>
            </a:p>
          </p:txBody>
        </p:sp>
        <p:sp>
          <p:nvSpPr>
            <p:cNvPr id="39" name="Line 16"/>
            <p:cNvSpPr>
              <a:spLocks noChangeShapeType="1"/>
            </p:cNvSpPr>
            <p:nvPr/>
          </p:nvSpPr>
          <p:spPr bwMode="auto">
            <a:xfrm flipH="1">
              <a:off x="2786063" y="3573463"/>
              <a:ext cx="830262" cy="23749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0" name="Line 17"/>
            <p:cNvSpPr>
              <a:spLocks noChangeShapeType="1"/>
            </p:cNvSpPr>
            <p:nvPr/>
          </p:nvSpPr>
          <p:spPr bwMode="auto">
            <a:xfrm flipH="1">
              <a:off x="4589463" y="3573463"/>
              <a:ext cx="831850" cy="23749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1" name="Line 18"/>
            <p:cNvSpPr>
              <a:spLocks noChangeShapeType="1"/>
            </p:cNvSpPr>
            <p:nvPr/>
          </p:nvSpPr>
          <p:spPr bwMode="auto">
            <a:xfrm flipH="1">
              <a:off x="6473825" y="3576638"/>
              <a:ext cx="831850" cy="23749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2" name="Line 4"/>
            <p:cNvSpPr>
              <a:spLocks noChangeShapeType="1"/>
            </p:cNvSpPr>
            <p:nvPr/>
          </p:nvSpPr>
          <p:spPr bwMode="auto">
            <a:xfrm flipH="1" flipV="1">
              <a:off x="987425" y="1198563"/>
              <a:ext cx="830263" cy="23749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3" name="Text Box 8"/>
            <p:cNvSpPr txBox="1">
              <a:spLocks noChangeArrowheads="1"/>
            </p:cNvSpPr>
            <p:nvPr/>
          </p:nvSpPr>
          <p:spPr bwMode="auto">
            <a:xfrm>
              <a:off x="396875" y="846138"/>
              <a:ext cx="1187450" cy="3556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6200000" scaled="1"/>
              <a:tileRect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b="1" dirty="0">
                <a:ea typeface="맑은 고딕" pitchFamily="50" charset="-127"/>
              </a:endParaRPr>
            </a:p>
          </p:txBody>
        </p:sp>
        <p:sp>
          <p:nvSpPr>
            <p:cNvPr id="44" name="Text Box 9"/>
            <p:cNvSpPr txBox="1">
              <a:spLocks noChangeArrowheads="1"/>
            </p:cNvSpPr>
            <p:nvPr/>
          </p:nvSpPr>
          <p:spPr bwMode="auto">
            <a:xfrm>
              <a:off x="396875" y="5948363"/>
              <a:ext cx="1187450" cy="357187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20000"/>
                    <a:lumOff val="80000"/>
                    <a:shade val="30000"/>
                    <a:satMod val="115000"/>
                  </a:schemeClr>
                </a:gs>
                <a:gs pos="50000">
                  <a:schemeClr val="accent1">
                    <a:lumMod val="20000"/>
                    <a:lumOff val="80000"/>
                    <a:shade val="67500"/>
                    <a:satMod val="115000"/>
                  </a:schemeClr>
                </a:gs>
                <a:gs pos="100000">
                  <a:schemeClr val="accent1">
                    <a:lumMod val="20000"/>
                    <a:lumOff val="80000"/>
                    <a:shade val="100000"/>
                    <a:satMod val="115000"/>
                  </a:schemeClr>
                </a:gs>
              </a:gsLst>
              <a:lin ang="13500000" scaled="1"/>
              <a:tileRect/>
            </a:gra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/>
            <a:lstStyle/>
            <a:p>
              <a:pPr algn="ctr"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b="1" dirty="0">
                <a:ea typeface="맑은 고딕" pitchFamily="50" charset="-127"/>
              </a:endParaRPr>
            </a:p>
          </p:txBody>
        </p:sp>
        <p:sp>
          <p:nvSpPr>
            <p:cNvPr id="45" name="Line 16"/>
            <p:cNvSpPr>
              <a:spLocks noChangeShapeType="1"/>
            </p:cNvSpPr>
            <p:nvPr/>
          </p:nvSpPr>
          <p:spPr bwMode="auto">
            <a:xfrm flipH="1">
              <a:off x="987425" y="3573463"/>
              <a:ext cx="830263" cy="23749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6" name="Text Box 20"/>
            <p:cNvSpPr txBox="1">
              <a:spLocks noChangeArrowheads="1"/>
            </p:cNvSpPr>
            <p:nvPr/>
          </p:nvSpPr>
          <p:spPr bwMode="auto">
            <a:xfrm>
              <a:off x="0" y="1711325"/>
              <a:ext cx="1112838" cy="2381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장중모니터링 매뉴얼</a:t>
              </a:r>
            </a:p>
          </p:txBody>
        </p:sp>
        <p:sp>
          <p:nvSpPr>
            <p:cNvPr id="47" name="Text Box 21"/>
            <p:cNvSpPr txBox="1">
              <a:spLocks noChangeArrowheads="1"/>
            </p:cNvSpPr>
            <p:nvPr/>
          </p:nvSpPr>
          <p:spPr bwMode="auto">
            <a:xfrm>
              <a:off x="176213" y="2028825"/>
              <a:ext cx="1062037" cy="2381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운영중인 서버의 사양 및 용도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48" name="Text Box 22"/>
            <p:cNvSpPr txBox="1">
              <a:spLocks noChangeArrowheads="1"/>
            </p:cNvSpPr>
            <p:nvPr/>
          </p:nvSpPr>
          <p:spPr bwMode="auto">
            <a:xfrm>
              <a:off x="0" y="2344738"/>
              <a:ext cx="1347788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서버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OS(unix)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에서 유용한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(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많이 사용하는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)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커맨드</a:t>
              </a:r>
              <a:endParaRPr kumimoji="0" lang="en-US" altLang="ko-KR" sz="800">
                <a:ea typeface="맑은 고딕" panose="020B0503020000020004" pitchFamily="50" charset="-127"/>
              </a:endParaRPr>
            </a:p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49" name="Text Box 23"/>
            <p:cNvSpPr txBox="1">
              <a:spLocks noChangeArrowheads="1"/>
            </p:cNvSpPr>
            <p:nvPr/>
          </p:nvSpPr>
          <p:spPr bwMode="auto">
            <a:xfrm>
              <a:off x="52388" y="2768600"/>
              <a:ext cx="1481137" cy="2365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영업점 및 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HTS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정보와 연관 있는 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ISAM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구조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50" name="Text Box 24"/>
            <p:cNvSpPr txBox="1">
              <a:spLocks noChangeArrowheads="1"/>
            </p:cNvSpPr>
            <p:nvPr/>
          </p:nvSpPr>
          <p:spPr bwMode="auto">
            <a:xfrm>
              <a:off x="0" y="1285875"/>
              <a:ext cx="987425" cy="3603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Wingdings" panose="05000000000000000000" pitchFamily="2" charset="2"/>
                <a:buNone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영업점에서 문의전화 시 대응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51" name="현 50"/>
            <p:cNvSpPr/>
            <p:nvPr/>
          </p:nvSpPr>
          <p:spPr bwMode="auto">
            <a:xfrm flipH="1">
              <a:off x="8623300" y="3138488"/>
              <a:ext cx="936625" cy="869950"/>
            </a:xfrm>
            <a:prstGeom prst="chord">
              <a:avLst>
                <a:gd name="adj1" fmla="val 5251136"/>
                <a:gd name="adj2" fmla="val 16200000"/>
              </a:avLst>
            </a:prstGeom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0000" tIns="46800" rIns="90000" bIns="46800">
              <a:spAutoFit/>
            </a:bodyPr>
            <a:lstStyle/>
            <a:p>
              <a:pPr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sz="1000" dirty="0">
                <a:solidFill>
                  <a:schemeClr val="tx1"/>
                </a:solidFill>
                <a:latin typeface="Arial" charset="0"/>
              </a:endParaRPr>
            </a:p>
            <a:p>
              <a:pPr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en-US" altLang="ko-KR" sz="1000" dirty="0">
                <a:solidFill>
                  <a:schemeClr val="tx1"/>
                </a:solidFill>
                <a:latin typeface="Arial" charset="0"/>
              </a:endParaRPr>
            </a:p>
            <a:p>
              <a:pPr latinLnBrk="0">
                <a:spcBef>
                  <a:spcPct val="20000"/>
                </a:spcBef>
                <a:buClr>
                  <a:schemeClr val="bg2"/>
                </a:buClr>
                <a:buSzPct val="100000"/>
                <a:defRPr/>
              </a:pPr>
              <a:endParaRPr kumimoji="0" lang="ko-KR" altLang="en-US" sz="1000" dirty="0">
                <a:solidFill>
                  <a:schemeClr val="tx1"/>
                </a:solidFill>
                <a:latin typeface="Arial" charset="0"/>
              </a:endParaRPr>
            </a:p>
          </p:txBody>
        </p:sp>
        <p:sp>
          <p:nvSpPr>
            <p:cNvPr id="52" name="이등변 삼각형 80"/>
            <p:cNvSpPr>
              <a:spLocks noChangeArrowheads="1"/>
            </p:cNvSpPr>
            <p:nvPr/>
          </p:nvSpPr>
          <p:spPr bwMode="auto">
            <a:xfrm rot="5400000">
              <a:off x="421482" y="3323431"/>
              <a:ext cx="793750" cy="506413"/>
            </a:xfrm>
            <a:prstGeom prst="triangle">
              <a:avLst>
                <a:gd name="adj" fmla="val 50000"/>
              </a:avLst>
            </a:prstGeom>
            <a:noFill/>
            <a:ln w="12700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0000" tIns="46800" rIns="90000" bIns="46800">
              <a:spAutoFit/>
            </a:bodyPr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Tx/>
                <a:buChar char="•"/>
              </a:pPr>
              <a:endParaRPr kumimoji="0" lang="ko-KR" altLang="en-US" sz="1000">
                <a:latin typeface="Arial" panose="020B0604020202020204" pitchFamily="34" charset="0"/>
                <a:ea typeface="가는각진제목체"/>
                <a:cs typeface="가는각진제목체"/>
              </a:endParaRPr>
            </a:p>
          </p:txBody>
        </p:sp>
        <p:sp>
          <p:nvSpPr>
            <p:cNvPr id="53" name="Text Box 20"/>
            <p:cNvSpPr txBox="1">
              <a:spLocks noChangeArrowheads="1"/>
            </p:cNvSpPr>
            <p:nvPr/>
          </p:nvSpPr>
          <p:spPr bwMode="auto">
            <a:xfrm>
              <a:off x="1392238" y="1776413"/>
              <a:ext cx="1541462" cy="2381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지점 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BP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장애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,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단말장애 등 정형화된 장애유형별 관리를 하자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</a:t>
              </a:r>
              <a:endParaRPr kumimoji="0" lang="ko-KR" altLang="en-US" sz="800">
                <a:ea typeface="맑은 고딕" panose="020B0503020000020004" pitchFamily="50" charset="-127"/>
              </a:endParaRPr>
            </a:p>
          </p:txBody>
        </p:sp>
        <p:sp>
          <p:nvSpPr>
            <p:cNvPr id="54" name="Text Box 22"/>
            <p:cNvSpPr txBox="1">
              <a:spLocks noChangeArrowheads="1"/>
            </p:cNvSpPr>
            <p:nvPr/>
          </p:nvSpPr>
          <p:spPr bwMode="auto">
            <a:xfrm>
              <a:off x="1568450" y="2198688"/>
              <a:ext cx="1541463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서버개발 시 로그파일에 대한 표준지침을 만들자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</a:t>
              </a:r>
            </a:p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55" name="Text Box 23"/>
            <p:cNvSpPr txBox="1">
              <a:spLocks noChangeArrowheads="1"/>
            </p:cNvSpPr>
            <p:nvPr/>
          </p:nvSpPr>
          <p:spPr bwMode="auto">
            <a:xfrm>
              <a:off x="1716088" y="2541588"/>
              <a:ext cx="1501775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시스템에 대한 이해도를 높일 수 있도록 주기적인 교육 등의 기회가 많았으면 좋겠다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</a:t>
              </a:r>
            </a:p>
          </p:txBody>
        </p:sp>
        <p:sp>
          <p:nvSpPr>
            <p:cNvPr id="56" name="Text Box 24"/>
            <p:cNvSpPr txBox="1">
              <a:spLocks noChangeArrowheads="1"/>
            </p:cNvSpPr>
            <p:nvPr/>
          </p:nvSpPr>
          <p:spPr bwMode="auto">
            <a:xfrm>
              <a:off x="1263650" y="1350963"/>
              <a:ext cx="1527175" cy="3603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Wingdings" panose="05000000000000000000" pitchFamily="2" charset="2"/>
                <a:buNone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시스템 운영절차를 작성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/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관리하자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</a:t>
              </a:r>
            </a:p>
          </p:txBody>
        </p:sp>
        <p:sp>
          <p:nvSpPr>
            <p:cNvPr id="57" name="Text Box 22"/>
            <p:cNvSpPr txBox="1">
              <a:spLocks noChangeArrowheads="1"/>
            </p:cNvSpPr>
            <p:nvPr/>
          </p:nvSpPr>
          <p:spPr bwMode="auto">
            <a:xfrm>
              <a:off x="1914525" y="3138488"/>
              <a:ext cx="1541463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외부업체 모듈을 사용하는 경우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,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각 항목별 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History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를 자세하게 작성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/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관리</a:t>
              </a:r>
              <a:endParaRPr kumimoji="0" lang="en-US" altLang="ko-KR" sz="800">
                <a:ea typeface="맑은 고딕" panose="020B0503020000020004" pitchFamily="50" charset="-127"/>
              </a:endParaRPr>
            </a:p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58" name="Text Box 22"/>
            <p:cNvSpPr txBox="1">
              <a:spLocks noChangeArrowheads="1"/>
            </p:cNvSpPr>
            <p:nvPr/>
          </p:nvSpPr>
          <p:spPr bwMode="auto">
            <a:xfrm>
              <a:off x="3346450" y="2184400"/>
              <a:ext cx="1541463" cy="2365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소스의 추가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/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변경에 대한 이력관리 필요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(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변경자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/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사유 등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)</a:t>
              </a:r>
            </a:p>
          </p:txBody>
        </p:sp>
        <p:sp>
          <p:nvSpPr>
            <p:cNvPr id="59" name="Text Box 23"/>
            <p:cNvSpPr txBox="1">
              <a:spLocks noChangeArrowheads="1"/>
            </p:cNvSpPr>
            <p:nvPr/>
          </p:nvSpPr>
          <p:spPr bwMode="auto">
            <a:xfrm>
              <a:off x="3494088" y="2525713"/>
              <a:ext cx="1501775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시스템에서 공통으로 사용하는 함수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,Type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등을 공통 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Header/Library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등으로 분류해서 사용하자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</a:t>
              </a:r>
            </a:p>
          </p:txBody>
        </p:sp>
        <p:sp>
          <p:nvSpPr>
            <p:cNvPr id="60" name="Text Box 24"/>
            <p:cNvSpPr txBox="1">
              <a:spLocks noChangeArrowheads="1"/>
            </p:cNvSpPr>
            <p:nvPr/>
          </p:nvSpPr>
          <p:spPr bwMode="auto">
            <a:xfrm>
              <a:off x="3041650" y="1336675"/>
              <a:ext cx="1527175" cy="3603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Wingdings" panose="05000000000000000000" pitchFamily="2" charset="2"/>
                <a:buNone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신규 업무의 추가나 기존 업무의 변경 시 작업의 최소화와 신속성을 위한 유연하고 확장성 있는 구조 필요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61" name="Text Box 22"/>
            <p:cNvSpPr txBox="1">
              <a:spLocks noChangeArrowheads="1"/>
            </p:cNvSpPr>
            <p:nvPr/>
          </p:nvSpPr>
          <p:spPr bwMode="auto">
            <a:xfrm>
              <a:off x="3692525" y="3124200"/>
              <a:ext cx="1541463" cy="2365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일별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,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월별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,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년별 주기적 작업내용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62" name="Text Box 22"/>
            <p:cNvSpPr txBox="1">
              <a:spLocks noChangeArrowheads="1"/>
            </p:cNvSpPr>
            <p:nvPr/>
          </p:nvSpPr>
          <p:spPr bwMode="auto">
            <a:xfrm>
              <a:off x="5080000" y="1792288"/>
              <a:ext cx="1541463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긴급장애 발생시 대응 및 보고체계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63" name="Text Box 23"/>
            <p:cNvSpPr txBox="1">
              <a:spLocks noChangeArrowheads="1"/>
            </p:cNvSpPr>
            <p:nvPr/>
          </p:nvSpPr>
          <p:spPr bwMode="auto">
            <a:xfrm>
              <a:off x="5222875" y="2184400"/>
              <a:ext cx="1501775" cy="2365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개발한 프로그램을 봤을때 변수명이라든지 탭간격 등 통일감이 없어 가독성이 떨어진다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개발할때 통일성이</a:t>
              </a:r>
              <a:endParaRPr kumimoji="0" lang="en-US" altLang="ko-KR" sz="800">
                <a:ea typeface="맑은 고딕" panose="020B0503020000020004" pitchFamily="50" charset="-127"/>
              </a:endParaRPr>
            </a:p>
            <a:p>
              <a:pPr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필요하다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</a:t>
              </a:r>
            </a:p>
          </p:txBody>
        </p:sp>
        <p:sp>
          <p:nvSpPr>
            <p:cNvPr id="64" name="Text Box 24"/>
            <p:cNvSpPr txBox="1">
              <a:spLocks noChangeArrowheads="1"/>
            </p:cNvSpPr>
            <p:nvPr/>
          </p:nvSpPr>
          <p:spPr bwMode="auto">
            <a:xfrm>
              <a:off x="4926013" y="1371600"/>
              <a:ext cx="1527175" cy="3603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Wingdings" panose="05000000000000000000" pitchFamily="2" charset="2"/>
                <a:buNone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대외기관이용정보의 이용경로 및 장애 시 대응방법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65" name="Text Box 22"/>
            <p:cNvSpPr txBox="1">
              <a:spLocks noChangeArrowheads="1"/>
            </p:cNvSpPr>
            <p:nvPr/>
          </p:nvSpPr>
          <p:spPr bwMode="auto">
            <a:xfrm>
              <a:off x="5487988" y="2887663"/>
              <a:ext cx="1541462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최신 트랜드를 시스템에 접목 등  다양한 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Study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등 을 할 수 있는 분위기가 되었으면 좋겠다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</a:t>
              </a:r>
            </a:p>
          </p:txBody>
        </p:sp>
        <p:sp>
          <p:nvSpPr>
            <p:cNvPr id="66" name="Text Box 22"/>
            <p:cNvSpPr txBox="1">
              <a:spLocks noChangeArrowheads="1"/>
            </p:cNvSpPr>
            <p:nvPr/>
          </p:nvSpPr>
          <p:spPr bwMode="auto">
            <a:xfrm>
              <a:off x="6824663" y="1697038"/>
              <a:ext cx="1539875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효과적인 장애대처를 위한 장애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History DB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구축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67" name="Text Box 23"/>
            <p:cNvSpPr txBox="1">
              <a:spLocks noChangeArrowheads="1"/>
            </p:cNvSpPr>
            <p:nvPr/>
          </p:nvSpPr>
          <p:spPr bwMode="auto">
            <a:xfrm>
              <a:off x="7004050" y="2028825"/>
              <a:ext cx="1501775" cy="2365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업무단위의 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Skill Set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정의 및 향상을 위한 체계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68" name="Text Box 24"/>
            <p:cNvSpPr txBox="1">
              <a:spLocks noChangeArrowheads="1"/>
            </p:cNvSpPr>
            <p:nvPr/>
          </p:nvSpPr>
          <p:spPr bwMode="auto">
            <a:xfrm>
              <a:off x="6737350" y="1439863"/>
              <a:ext cx="1525588" cy="2063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Wingdings" panose="05000000000000000000" pitchFamily="2" charset="2"/>
                <a:buNone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표준화된 개발방법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69" name="Text Box 22"/>
            <p:cNvSpPr txBox="1">
              <a:spLocks noChangeArrowheads="1"/>
            </p:cNvSpPr>
            <p:nvPr/>
          </p:nvSpPr>
          <p:spPr bwMode="auto">
            <a:xfrm>
              <a:off x="7004050" y="2408238"/>
              <a:ext cx="1539875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팀원간의 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Konw-how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공유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70" name="Text Box 22"/>
            <p:cNvSpPr txBox="1">
              <a:spLocks noChangeArrowheads="1"/>
            </p:cNvSpPr>
            <p:nvPr/>
          </p:nvSpPr>
          <p:spPr bwMode="auto">
            <a:xfrm>
              <a:off x="7156450" y="2678113"/>
              <a:ext cx="1539875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지속적인 리펙토링을 위한 환경구축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71" name="Text Box 22"/>
            <p:cNvSpPr txBox="1">
              <a:spLocks noChangeArrowheads="1"/>
            </p:cNvSpPr>
            <p:nvPr/>
          </p:nvSpPr>
          <p:spPr bwMode="auto">
            <a:xfrm>
              <a:off x="7308850" y="3067050"/>
              <a:ext cx="1539875" cy="2365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업계동향에 대한 꾸준한 관심과 파악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72" name="Text Box 23"/>
            <p:cNvSpPr txBox="1">
              <a:spLocks noChangeArrowheads="1"/>
            </p:cNvSpPr>
            <p:nvPr/>
          </p:nvSpPr>
          <p:spPr bwMode="auto">
            <a:xfrm>
              <a:off x="30163" y="4333875"/>
              <a:ext cx="1069975" cy="11620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원격지원 시 처리하기 힘든 현상에 대한 전산실 차원의 대응전략필요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   </a:t>
              </a:r>
            </a:p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단말장애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/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네트워크장애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/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기타현상 등 담당자가 원격으로 처리 및 대응방안을 결정하기엔 어려운 경우 많음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</a:t>
              </a:r>
            </a:p>
          </p:txBody>
        </p:sp>
        <p:sp>
          <p:nvSpPr>
            <p:cNvPr id="73" name="Text Box 24"/>
            <p:cNvSpPr txBox="1">
              <a:spLocks noChangeArrowheads="1"/>
            </p:cNvSpPr>
            <p:nvPr/>
          </p:nvSpPr>
          <p:spPr bwMode="auto">
            <a:xfrm>
              <a:off x="176213" y="3973513"/>
              <a:ext cx="1357312" cy="3603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Wingdings" panose="05000000000000000000" pitchFamily="2" charset="2"/>
                <a:buNone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팀워크강화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(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정기적인 친목모임필요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)</a:t>
              </a:r>
            </a:p>
          </p:txBody>
        </p:sp>
        <p:sp>
          <p:nvSpPr>
            <p:cNvPr id="74" name="Text Box 20"/>
            <p:cNvSpPr txBox="1">
              <a:spLocks noChangeArrowheads="1"/>
            </p:cNvSpPr>
            <p:nvPr/>
          </p:nvSpPr>
          <p:spPr bwMode="auto">
            <a:xfrm>
              <a:off x="1744663" y="4278313"/>
              <a:ext cx="1541462" cy="2381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시스템 운용 지침서</a:t>
              </a:r>
            </a:p>
          </p:txBody>
        </p:sp>
        <p:sp>
          <p:nvSpPr>
            <p:cNvPr id="75" name="Text Box 22"/>
            <p:cNvSpPr txBox="1">
              <a:spLocks noChangeArrowheads="1"/>
            </p:cNvSpPr>
            <p:nvPr/>
          </p:nvSpPr>
          <p:spPr bwMode="auto">
            <a:xfrm>
              <a:off x="1584325" y="4702175"/>
              <a:ext cx="1541463" cy="2365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장애 대비 지침서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76" name="Text Box 23"/>
            <p:cNvSpPr txBox="1">
              <a:spLocks noChangeArrowheads="1"/>
            </p:cNvSpPr>
            <p:nvPr/>
          </p:nvSpPr>
          <p:spPr bwMode="auto">
            <a:xfrm>
              <a:off x="1431925" y="5160963"/>
              <a:ext cx="1501775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개발 리뷰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77" name="Text Box 24"/>
            <p:cNvSpPr txBox="1">
              <a:spLocks noChangeArrowheads="1"/>
            </p:cNvSpPr>
            <p:nvPr/>
          </p:nvSpPr>
          <p:spPr bwMode="auto">
            <a:xfrm>
              <a:off x="1865313" y="3852863"/>
              <a:ext cx="1527175" cy="3603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Wingdings" panose="05000000000000000000" pitchFamily="2" charset="2"/>
                <a:buNone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신기술 학습 세미나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78" name="Text Box 22"/>
            <p:cNvSpPr txBox="1">
              <a:spLocks noChangeArrowheads="1"/>
            </p:cNvSpPr>
            <p:nvPr/>
          </p:nvSpPr>
          <p:spPr bwMode="auto">
            <a:xfrm>
              <a:off x="1263650" y="5532438"/>
              <a:ext cx="1541463" cy="2349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레벨 업을 위한 교육</a:t>
              </a:r>
              <a:endParaRPr kumimoji="0" lang="en-US" altLang="ko-KR" sz="800">
                <a:ea typeface="맑은 고딕" panose="020B0503020000020004" pitchFamily="50" charset="-127"/>
              </a:endParaRPr>
            </a:p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79" name="Text Box 22"/>
            <p:cNvSpPr txBox="1">
              <a:spLocks noChangeArrowheads="1"/>
            </p:cNvSpPr>
            <p:nvPr/>
          </p:nvSpPr>
          <p:spPr bwMode="auto">
            <a:xfrm>
              <a:off x="3286125" y="4465638"/>
              <a:ext cx="1541463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장시작전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/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장마감후 프로스세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,HTS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화면의 정상여부를 확인할 수 있는 과정이 필요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80" name="Text Box 23"/>
            <p:cNvSpPr txBox="1">
              <a:spLocks noChangeArrowheads="1"/>
            </p:cNvSpPr>
            <p:nvPr/>
          </p:nvSpPr>
          <p:spPr bwMode="auto">
            <a:xfrm>
              <a:off x="3163888" y="5170488"/>
              <a:ext cx="1501775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장중 지점 및 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HTS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서버의 이사유무를 실시간으로 확인할 수 있는 모니터링 매뉴얼 필요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81" name="Text Box 24"/>
            <p:cNvSpPr txBox="1">
              <a:spLocks noChangeArrowheads="1"/>
            </p:cNvSpPr>
            <p:nvPr/>
          </p:nvSpPr>
          <p:spPr bwMode="auto">
            <a:xfrm>
              <a:off x="3629025" y="3844925"/>
              <a:ext cx="1527175" cy="3603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Wingdings" panose="05000000000000000000" pitchFamily="2" charset="2"/>
                <a:buNone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장비교체나 데이터 복구로 인해 발생하는 장애발생시 초보자도 신속히 처리할 수 매뉴얼이 필요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82" name="Text Box 22"/>
            <p:cNvSpPr txBox="1">
              <a:spLocks noChangeArrowheads="1"/>
            </p:cNvSpPr>
            <p:nvPr/>
          </p:nvSpPr>
          <p:spPr bwMode="auto">
            <a:xfrm>
              <a:off x="5233988" y="4592638"/>
              <a:ext cx="1539875" cy="2365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>
                  <a:ea typeface="맑은 고딕" panose="020B0503020000020004" pitchFamily="50" charset="-127"/>
                </a:rPr>
                <a:t> 장애발생시에 해당 모듈에 관련된 업체 담당자 연락처 필요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83" name="Text Box 23"/>
            <p:cNvSpPr txBox="1">
              <a:spLocks noChangeArrowheads="1"/>
            </p:cNvSpPr>
            <p:nvPr/>
          </p:nvSpPr>
          <p:spPr bwMode="auto">
            <a:xfrm>
              <a:off x="5119688" y="5051425"/>
              <a:ext cx="1501775" cy="23653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긴급한 장애발생시 신속한 대처를 위해 명확한 보고체계가 필요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84" name="Text Box 24"/>
            <p:cNvSpPr txBox="1">
              <a:spLocks noChangeArrowheads="1"/>
            </p:cNvSpPr>
            <p:nvPr/>
          </p:nvSpPr>
          <p:spPr bwMode="auto">
            <a:xfrm>
              <a:off x="5481638" y="3917950"/>
              <a:ext cx="1525587" cy="3603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Wingdings" panose="05000000000000000000" pitchFamily="2" charset="2"/>
                <a:buNone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로그인이나 공인인증서등의 중요한 업무에 대해서 전체적인 프로세스 정리  필요 </a:t>
              </a:r>
              <a:endParaRPr kumimoji="0" lang="en-US" altLang="ko-KR" sz="800">
                <a:ea typeface="맑은 고딕" panose="020B0503020000020004" pitchFamily="50" charset="-127"/>
              </a:endParaRPr>
            </a:p>
          </p:txBody>
        </p:sp>
        <p:sp>
          <p:nvSpPr>
            <p:cNvPr id="85" name="Text Box 22"/>
            <p:cNvSpPr txBox="1">
              <a:spLocks noChangeArrowheads="1"/>
            </p:cNvSpPr>
            <p:nvPr/>
          </p:nvSpPr>
          <p:spPr bwMode="auto">
            <a:xfrm>
              <a:off x="4922838" y="5532438"/>
              <a:ext cx="1541462" cy="23495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ko-KR" altLang="en-US" sz="800" dirty="0">
                  <a:ea typeface="맑은 고딕" panose="020B0503020000020004" pitchFamily="50" charset="-127"/>
                </a:rPr>
                <a:t> 정기적인 작업에 대한 리스트가 필요</a:t>
              </a:r>
              <a:r>
                <a:rPr kumimoji="0" lang="en-US" altLang="ko-KR" sz="800" dirty="0">
                  <a:ea typeface="맑은 고딕" panose="020B0503020000020004" pitchFamily="50" charset="-127"/>
                </a:rPr>
                <a:t>(</a:t>
              </a:r>
              <a:r>
                <a:rPr kumimoji="0" lang="ko-KR" altLang="en-US" sz="800" dirty="0">
                  <a:ea typeface="맑은 고딕" panose="020B0503020000020004" pitchFamily="50" charset="-127"/>
                </a:rPr>
                <a:t>일별</a:t>
              </a:r>
              <a:r>
                <a:rPr kumimoji="0" lang="en-US" altLang="ko-KR" sz="800" dirty="0">
                  <a:ea typeface="맑은 고딕" panose="020B0503020000020004" pitchFamily="50" charset="-127"/>
                </a:rPr>
                <a:t>,</a:t>
              </a:r>
              <a:r>
                <a:rPr kumimoji="0" lang="ko-KR" altLang="en-US" sz="800" dirty="0">
                  <a:ea typeface="맑은 고딕" panose="020B0503020000020004" pitchFamily="50" charset="-127"/>
                </a:rPr>
                <a:t>월별</a:t>
              </a:r>
              <a:r>
                <a:rPr kumimoji="0" lang="en-US" altLang="ko-KR" sz="800" dirty="0">
                  <a:ea typeface="맑은 고딕" panose="020B0503020000020004" pitchFamily="50" charset="-127"/>
                </a:rPr>
                <a:t>,</a:t>
              </a:r>
              <a:r>
                <a:rPr kumimoji="0" lang="ko-KR" altLang="en-US" sz="800" dirty="0" err="1">
                  <a:ea typeface="맑은 고딕" panose="020B0503020000020004" pitchFamily="50" charset="-127"/>
                </a:rPr>
                <a:t>년별</a:t>
              </a:r>
              <a:r>
                <a:rPr kumimoji="0" lang="en-US" altLang="ko-KR" sz="800" dirty="0">
                  <a:ea typeface="맑은 고딕" panose="020B0503020000020004" pitchFamily="50" charset="-127"/>
                </a:rPr>
                <a:t>)</a:t>
              </a:r>
            </a:p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endParaRPr kumimoji="0" lang="en-US" altLang="ko-KR" sz="800" dirty="0">
                <a:ea typeface="맑은 고딕" panose="020B0503020000020004" pitchFamily="50" charset="-127"/>
              </a:endParaRPr>
            </a:p>
          </p:txBody>
        </p:sp>
        <p:sp>
          <p:nvSpPr>
            <p:cNvPr id="86" name="Text Box 22"/>
            <p:cNvSpPr txBox="1">
              <a:spLocks noChangeArrowheads="1"/>
            </p:cNvSpPr>
            <p:nvPr/>
          </p:nvSpPr>
          <p:spPr bwMode="auto">
            <a:xfrm>
              <a:off x="7296150" y="4670425"/>
              <a:ext cx="1204913" cy="100012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I/O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가 바뀌거나 할 때 문서로 남겨야 한다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불편하더라도 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I/O 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변경사항을 문서로 남기는 것이 추후 도움이 될 것이다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</a:t>
              </a:r>
            </a:p>
          </p:txBody>
        </p:sp>
        <p:sp>
          <p:nvSpPr>
            <p:cNvPr id="87" name="Text Box 24"/>
            <p:cNvSpPr txBox="1">
              <a:spLocks noChangeArrowheads="1"/>
            </p:cNvSpPr>
            <p:nvPr/>
          </p:nvSpPr>
          <p:spPr bwMode="auto">
            <a:xfrm>
              <a:off x="7296150" y="3825875"/>
              <a:ext cx="1525588" cy="3603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1200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r" eaLnBrk="1" latinLnBrk="0" hangingPunct="1">
                <a:spcBef>
                  <a:spcPct val="20000"/>
                </a:spcBef>
                <a:buClr>
                  <a:schemeClr val="bg2"/>
                </a:buClr>
                <a:buSzPct val="100000"/>
                <a:buFont typeface="Wingdings" panose="05000000000000000000" pitchFamily="2" charset="2"/>
                <a:buNone/>
              </a:pPr>
              <a:r>
                <a:rPr kumimoji="0" lang="en-US" altLang="ko-KR" sz="800">
                  <a:ea typeface="맑은 고딕" panose="020B0503020000020004" pitchFamily="50" charset="-127"/>
                </a:rPr>
                <a:t>*</a:t>
              </a:r>
              <a:r>
                <a:rPr kumimoji="0" lang="ko-KR" altLang="en-US" sz="800">
                  <a:ea typeface="맑은 고딕" panose="020B0503020000020004" pitchFamily="50" charset="-127"/>
                </a:rPr>
                <a:t> 자주 쓰는 함수 리스트라던지 설명서 같은 것이 있으면 프로그램 적성 시 참조할 만한 것이 있으면 더 편할 것이다</a:t>
              </a:r>
              <a:r>
                <a:rPr kumimoji="0" lang="en-US" altLang="ko-KR" sz="800">
                  <a:ea typeface="맑은 고딕" panose="020B0503020000020004" pitchFamily="50" charset="-127"/>
                </a:rPr>
                <a:t>. </a:t>
              </a:r>
            </a:p>
          </p:txBody>
        </p:sp>
        <p:sp>
          <p:nvSpPr>
            <p:cNvPr id="88" name="Line 19"/>
            <p:cNvSpPr>
              <a:spLocks noChangeShapeType="1"/>
            </p:cNvSpPr>
            <p:nvPr/>
          </p:nvSpPr>
          <p:spPr bwMode="auto">
            <a:xfrm flipH="1">
              <a:off x="8232775" y="3573463"/>
              <a:ext cx="830263" cy="237490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90" name="Rectangle 3">
            <a:extLst>
              <a:ext uri="{FF2B5EF4-FFF2-40B4-BE49-F238E27FC236}">
                <a16:creationId xmlns:a16="http://schemas.microsoft.com/office/drawing/2014/main" id="{A8CE07DE-A641-48E6-88AB-47335DA2C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8137638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 </a:t>
            </a:r>
            <a:r>
              <a:rPr lang="en-US" altLang="ko-KR" sz="1800" dirty="0" smtClean="0"/>
              <a:t>– </a:t>
            </a:r>
            <a:r>
              <a:rPr lang="ko-KR" altLang="en-US" sz="1800" dirty="0" smtClean="0"/>
              <a:t>나를 알자</a:t>
            </a:r>
            <a:r>
              <a:rPr lang="en-US" altLang="ko-KR" sz="1800" dirty="0" smtClean="0"/>
              <a:t>. </a:t>
            </a:r>
            <a:r>
              <a:rPr lang="ko-KR" altLang="en-US" sz="1800" dirty="0" smtClean="0"/>
              <a:t>회피하지 말고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20683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331782" name="Rectangle 3"/>
          <p:cNvSpPr txBox="1">
            <a:spLocks noChangeArrowheads="1"/>
          </p:cNvSpPr>
          <p:nvPr/>
        </p:nvSpPr>
        <p:spPr bwMode="auto">
          <a:xfrm>
            <a:off x="931041" y="818917"/>
            <a:ext cx="8026455" cy="478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dirty="0"/>
              <a:t>4. </a:t>
            </a:r>
            <a:r>
              <a:rPr lang="ko-KR" altLang="en-US" dirty="0"/>
              <a:t>나를 알기</a:t>
            </a:r>
            <a:r>
              <a:rPr lang="en-US" altLang="ko-KR" dirty="0"/>
              <a:t> – </a:t>
            </a:r>
            <a:r>
              <a:rPr lang="ko-KR" altLang="en-US" dirty="0"/>
              <a:t>개인별 </a:t>
            </a:r>
            <a:r>
              <a:rPr lang="en-US" altLang="ko-KR" dirty="0"/>
              <a:t>Fishbone </a:t>
            </a:r>
            <a:r>
              <a:rPr lang="ko-KR" altLang="en-US" dirty="0"/>
              <a:t>차트 분석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자신의 보유 </a:t>
            </a:r>
            <a:r>
              <a:rPr lang="en-US" altLang="ko-KR" dirty="0"/>
              <a:t>Skill Set</a:t>
            </a:r>
            <a:r>
              <a:rPr lang="ko-KR" altLang="en-US" dirty="0"/>
              <a:t>작성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내가 무엇을 할 줄 알고</a:t>
            </a:r>
            <a:r>
              <a:rPr lang="en-US" altLang="ko-KR" dirty="0"/>
              <a:t>, </a:t>
            </a:r>
            <a:r>
              <a:rPr lang="ko-KR" altLang="en-US" dirty="0"/>
              <a:t>잘 할 수 있고</a:t>
            </a:r>
            <a:r>
              <a:rPr lang="en-US" altLang="ko-KR" dirty="0"/>
              <a:t>, </a:t>
            </a:r>
            <a:r>
              <a:rPr lang="ko-KR" altLang="en-US" dirty="0"/>
              <a:t>등등</a:t>
            </a:r>
            <a:r>
              <a:rPr lang="en-US" altLang="ko-KR" dirty="0"/>
              <a:t>.</a:t>
            </a:r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나라는 상품을 돋보이게 하는 경쟁력</a:t>
            </a:r>
            <a:endParaRPr lang="en-US" altLang="ko-KR" dirty="0"/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10</a:t>
            </a:fld>
            <a:endParaRPr lang="en-US" altLang="ko-KR" sz="1100" b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624178" y="1470991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6" name="Line 2"/>
          <p:cNvSpPr>
            <a:spLocks noChangeShapeType="1"/>
          </p:cNvSpPr>
          <p:nvPr/>
        </p:nvSpPr>
        <p:spPr bwMode="auto">
          <a:xfrm>
            <a:off x="1395189" y="4080524"/>
            <a:ext cx="7810962" cy="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7" name="Line 4"/>
          <p:cNvSpPr>
            <a:spLocks noChangeShapeType="1"/>
          </p:cNvSpPr>
          <p:nvPr/>
        </p:nvSpPr>
        <p:spPr bwMode="auto">
          <a:xfrm flipH="1" flipV="1">
            <a:off x="3075481" y="2286315"/>
            <a:ext cx="808456" cy="17918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H="1" flipV="1">
            <a:off x="4831518" y="2286315"/>
            <a:ext cx="810003" cy="17918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29" name="Line 6"/>
          <p:cNvSpPr>
            <a:spLocks noChangeShapeType="1"/>
          </p:cNvSpPr>
          <p:nvPr/>
        </p:nvSpPr>
        <p:spPr bwMode="auto">
          <a:xfrm flipH="1" flipV="1">
            <a:off x="6666390" y="2288710"/>
            <a:ext cx="810003" cy="17918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0" name="Line 7"/>
          <p:cNvSpPr>
            <a:spLocks noChangeShapeType="1"/>
          </p:cNvSpPr>
          <p:nvPr/>
        </p:nvSpPr>
        <p:spPr bwMode="auto">
          <a:xfrm flipH="1" flipV="1">
            <a:off x="8391510" y="2286315"/>
            <a:ext cx="808457" cy="17918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31" name="Text Box 8"/>
          <p:cNvSpPr txBox="1">
            <a:spLocks noChangeArrowheads="1"/>
          </p:cNvSpPr>
          <p:nvPr/>
        </p:nvSpPr>
        <p:spPr bwMode="auto">
          <a:xfrm>
            <a:off x="2518991" y="2020417"/>
            <a:ext cx="1156263" cy="26829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r>
              <a:rPr lang="ko-KR" altLang="en-US" sz="1000" dirty="0"/>
              <a:t>회사경력</a:t>
            </a:r>
            <a:endParaRPr kumimoji="0" lang="en-US" altLang="ko-KR" sz="1000" b="1" dirty="0"/>
          </a:p>
        </p:txBody>
      </p:sp>
      <p:sp>
        <p:nvSpPr>
          <p:cNvPr id="32" name="Text Box 9"/>
          <p:cNvSpPr txBox="1">
            <a:spLocks noChangeArrowheads="1"/>
          </p:cNvSpPr>
          <p:nvPr/>
        </p:nvSpPr>
        <p:spPr bwMode="auto">
          <a:xfrm>
            <a:off x="2518991" y="5872338"/>
            <a:ext cx="1156263" cy="26949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endParaRPr kumimoji="0" lang="en-US" altLang="ko-KR" b="1" dirty="0">
              <a:ea typeface="맑은 고딕" pitchFamily="50" charset="-127"/>
            </a:endParaRPr>
          </a:p>
        </p:txBody>
      </p:sp>
      <p:sp>
        <p:nvSpPr>
          <p:cNvPr id="33" name="Text Box 10"/>
          <p:cNvSpPr txBox="1">
            <a:spLocks noChangeArrowheads="1"/>
          </p:cNvSpPr>
          <p:nvPr/>
        </p:nvSpPr>
        <p:spPr bwMode="auto">
          <a:xfrm>
            <a:off x="4251840" y="2020417"/>
            <a:ext cx="1156263" cy="26829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r>
              <a:rPr kumimoji="0" lang="ko-KR" altLang="en-US" sz="1050" b="1" dirty="0">
                <a:ea typeface="맑은 고딕" pitchFamily="50" charset="-127"/>
              </a:rPr>
              <a:t>기업프로그래밍</a:t>
            </a:r>
            <a:endParaRPr kumimoji="0" lang="en-US" altLang="ko-KR" sz="1050" b="1" dirty="0">
              <a:ea typeface="맑은 고딕" pitchFamily="50" charset="-127"/>
            </a:endParaRPr>
          </a:p>
        </p:txBody>
      </p:sp>
      <p:sp>
        <p:nvSpPr>
          <p:cNvPr id="34" name="Text Box 11"/>
          <p:cNvSpPr txBox="1">
            <a:spLocks noChangeArrowheads="1"/>
          </p:cNvSpPr>
          <p:nvPr/>
        </p:nvSpPr>
        <p:spPr bwMode="auto">
          <a:xfrm>
            <a:off x="6035701" y="2020417"/>
            <a:ext cx="1156263" cy="26829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r>
              <a:rPr kumimoji="0" lang="ko-KR" altLang="en-US" sz="1000" b="1" dirty="0">
                <a:ea typeface="맑은 고딕" pitchFamily="50" charset="-127"/>
              </a:rPr>
              <a:t>알고리즘</a:t>
            </a:r>
            <a:endParaRPr kumimoji="0" lang="en-US" altLang="ko-KR" sz="1000" b="1" dirty="0">
              <a:ea typeface="맑은 고딕" pitchFamily="50" charset="-127"/>
            </a:endParaRPr>
          </a:p>
        </p:txBody>
      </p:sp>
      <p:sp>
        <p:nvSpPr>
          <p:cNvPr id="35" name="Text Box 12"/>
          <p:cNvSpPr txBox="1">
            <a:spLocks noChangeArrowheads="1"/>
          </p:cNvSpPr>
          <p:nvPr/>
        </p:nvSpPr>
        <p:spPr bwMode="auto">
          <a:xfrm>
            <a:off x="7767004" y="2020417"/>
            <a:ext cx="1156263" cy="26829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endParaRPr kumimoji="0" lang="en-US" altLang="ko-KR" b="1" dirty="0">
              <a:ea typeface="맑은 고딕" pitchFamily="50" charset="-127"/>
            </a:endParaRPr>
          </a:p>
        </p:txBody>
      </p:sp>
      <p:sp>
        <p:nvSpPr>
          <p:cNvPr id="36" name="Text Box 13"/>
          <p:cNvSpPr txBox="1">
            <a:spLocks noChangeArrowheads="1"/>
          </p:cNvSpPr>
          <p:nvPr/>
        </p:nvSpPr>
        <p:spPr bwMode="auto">
          <a:xfrm>
            <a:off x="4251840" y="5872338"/>
            <a:ext cx="1156263" cy="26949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endParaRPr kumimoji="0" lang="en-US" altLang="ko-KR" b="1" dirty="0">
              <a:ea typeface="맑은 고딕" pitchFamily="50" charset="-127"/>
            </a:endParaRPr>
          </a:p>
        </p:txBody>
      </p:sp>
      <p:sp>
        <p:nvSpPr>
          <p:cNvPr id="37" name="Text Box 14"/>
          <p:cNvSpPr txBox="1">
            <a:spLocks noChangeArrowheads="1"/>
          </p:cNvSpPr>
          <p:nvPr/>
        </p:nvSpPr>
        <p:spPr bwMode="auto">
          <a:xfrm>
            <a:off x="6035701" y="5872338"/>
            <a:ext cx="1156263" cy="26949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endParaRPr kumimoji="0" lang="en-US" altLang="ko-KR" b="1" dirty="0">
              <a:ea typeface="맑은 고딕" pitchFamily="50" charset="-127"/>
            </a:endParaRPr>
          </a:p>
        </p:txBody>
      </p:sp>
      <p:sp>
        <p:nvSpPr>
          <p:cNvPr id="38" name="Text Box 15"/>
          <p:cNvSpPr txBox="1">
            <a:spLocks noChangeArrowheads="1"/>
          </p:cNvSpPr>
          <p:nvPr/>
        </p:nvSpPr>
        <p:spPr bwMode="auto">
          <a:xfrm>
            <a:off x="7767004" y="5872338"/>
            <a:ext cx="1156263" cy="26949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endParaRPr kumimoji="0" lang="en-US" altLang="ko-KR" b="1" dirty="0">
              <a:ea typeface="맑은 고딕" pitchFamily="50" charset="-127"/>
            </a:endParaRPr>
          </a:p>
        </p:txBody>
      </p:sp>
      <p:sp>
        <p:nvSpPr>
          <p:cNvPr id="39" name="Line 16"/>
          <p:cNvSpPr>
            <a:spLocks noChangeShapeType="1"/>
          </p:cNvSpPr>
          <p:nvPr/>
        </p:nvSpPr>
        <p:spPr bwMode="auto">
          <a:xfrm flipH="1">
            <a:off x="3084756" y="4078128"/>
            <a:ext cx="808456" cy="17918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0" name="Line 17"/>
          <p:cNvSpPr>
            <a:spLocks noChangeShapeType="1"/>
          </p:cNvSpPr>
          <p:nvPr/>
        </p:nvSpPr>
        <p:spPr bwMode="auto">
          <a:xfrm flipH="1">
            <a:off x="4840793" y="4078128"/>
            <a:ext cx="810003" cy="17918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1" name="Line 18"/>
          <p:cNvSpPr>
            <a:spLocks noChangeShapeType="1"/>
          </p:cNvSpPr>
          <p:nvPr/>
        </p:nvSpPr>
        <p:spPr bwMode="auto">
          <a:xfrm flipH="1">
            <a:off x="6675665" y="4080524"/>
            <a:ext cx="810003" cy="17918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2" name="Line 4"/>
          <p:cNvSpPr>
            <a:spLocks noChangeShapeType="1"/>
          </p:cNvSpPr>
          <p:nvPr/>
        </p:nvSpPr>
        <p:spPr bwMode="auto">
          <a:xfrm flipH="1" flipV="1">
            <a:off x="1333357" y="2286315"/>
            <a:ext cx="808457" cy="17918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43" name="Text Box 8"/>
          <p:cNvSpPr txBox="1">
            <a:spLocks noChangeArrowheads="1"/>
          </p:cNvSpPr>
          <p:nvPr/>
        </p:nvSpPr>
        <p:spPr bwMode="auto">
          <a:xfrm>
            <a:off x="758317" y="2020417"/>
            <a:ext cx="1156263" cy="268293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r>
              <a:rPr kumimoji="0" lang="ko-KR" altLang="en-US" sz="1000" b="1" dirty="0">
                <a:ea typeface="맑은 고딕" pitchFamily="50" charset="-127"/>
              </a:rPr>
              <a:t>어학능력</a:t>
            </a:r>
            <a:endParaRPr kumimoji="0" lang="en-US" altLang="ko-KR" sz="1000" b="1" dirty="0">
              <a:ea typeface="맑은 고딕" pitchFamily="50" charset="-127"/>
            </a:endParaRPr>
          </a:p>
        </p:txBody>
      </p:sp>
      <p:sp>
        <p:nvSpPr>
          <p:cNvPr id="44" name="Text Box 9"/>
          <p:cNvSpPr txBox="1">
            <a:spLocks noChangeArrowheads="1"/>
          </p:cNvSpPr>
          <p:nvPr/>
        </p:nvSpPr>
        <p:spPr bwMode="auto">
          <a:xfrm>
            <a:off x="758317" y="5869942"/>
            <a:ext cx="1156263" cy="26949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accent1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accent1">
                  <a:lumMod val="20000"/>
                  <a:lumOff val="80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algn="ctr"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endParaRPr kumimoji="0" lang="en-US" altLang="ko-KR" b="1" dirty="0">
              <a:ea typeface="맑은 고딕" pitchFamily="50" charset="-127"/>
            </a:endParaRPr>
          </a:p>
        </p:txBody>
      </p:sp>
      <p:sp>
        <p:nvSpPr>
          <p:cNvPr id="45" name="Line 16"/>
          <p:cNvSpPr>
            <a:spLocks noChangeShapeType="1"/>
          </p:cNvSpPr>
          <p:nvPr/>
        </p:nvSpPr>
        <p:spPr bwMode="auto">
          <a:xfrm flipH="1">
            <a:off x="1333357" y="4078128"/>
            <a:ext cx="808457" cy="17918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sp>
        <p:nvSpPr>
          <p:cNvPr id="51" name="현 50"/>
          <p:cNvSpPr/>
          <p:nvPr/>
        </p:nvSpPr>
        <p:spPr bwMode="auto">
          <a:xfrm flipH="1">
            <a:off x="8768687" y="3749949"/>
            <a:ext cx="912026" cy="656360"/>
          </a:xfrm>
          <a:prstGeom prst="chord">
            <a:avLst>
              <a:gd name="adj1" fmla="val 5251136"/>
              <a:gd name="adj2" fmla="val 16200000"/>
            </a:avLst>
          </a:prstGeom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tIns="46800" rIns="90000" bIns="46800">
            <a:spAutoFit/>
          </a:bodyPr>
          <a:lstStyle/>
          <a:p>
            <a:pPr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endParaRPr kumimoji="0" lang="en-US" altLang="ko-KR" sz="1000" dirty="0">
              <a:solidFill>
                <a:schemeClr val="tx1"/>
              </a:solidFill>
              <a:latin typeface="Arial" charset="0"/>
            </a:endParaRPr>
          </a:p>
          <a:p>
            <a:pPr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endParaRPr kumimoji="0" lang="en-US" altLang="ko-KR" sz="1000" dirty="0">
              <a:solidFill>
                <a:schemeClr val="tx1"/>
              </a:solidFill>
              <a:latin typeface="Arial" charset="0"/>
            </a:endParaRPr>
          </a:p>
          <a:p>
            <a:pPr latinLnBrk="0">
              <a:spcBef>
                <a:spcPct val="20000"/>
              </a:spcBef>
              <a:buClr>
                <a:schemeClr val="bg2"/>
              </a:buClr>
              <a:buSzPct val="100000"/>
              <a:defRPr/>
            </a:pPr>
            <a:endParaRPr kumimoji="0" lang="ko-KR" altLang="en-US" sz="1000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52" name="이등변 삼각형 80"/>
          <p:cNvSpPr>
            <a:spLocks noChangeArrowheads="1"/>
          </p:cNvSpPr>
          <p:nvPr/>
        </p:nvSpPr>
        <p:spPr bwMode="auto">
          <a:xfrm rot="5400000">
            <a:off x="869295" y="3833967"/>
            <a:ext cx="598868" cy="493113"/>
          </a:xfrm>
          <a:prstGeom prst="triangle">
            <a:avLst>
              <a:gd name="adj" fmla="val 50000"/>
            </a:avLst>
          </a:prstGeom>
          <a:noFill/>
          <a:ln w="12700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000" tIns="46800" rIns="90000" bIns="46800">
            <a:spAutoFit/>
          </a:bodyPr>
          <a:lstStyle>
            <a:lvl1pPr eaLnBrk="0" hangingPunct="0">
              <a:defRPr kumimoji="1" sz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 sz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 sz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 sz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 sz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Tx/>
              <a:buChar char="•"/>
            </a:pPr>
            <a:endParaRPr kumimoji="0" lang="ko-KR" altLang="en-US" sz="1000">
              <a:latin typeface="Arial" panose="020B0604020202020204" pitchFamily="34" charset="0"/>
              <a:ea typeface="가는각진제목체"/>
              <a:cs typeface="가는각진제목체"/>
            </a:endParaRPr>
          </a:p>
        </p:txBody>
      </p:sp>
      <p:sp>
        <p:nvSpPr>
          <p:cNvPr id="88" name="Line 19"/>
          <p:cNvSpPr>
            <a:spLocks noChangeShapeType="1"/>
          </p:cNvSpPr>
          <p:nvPr/>
        </p:nvSpPr>
        <p:spPr bwMode="auto">
          <a:xfrm flipH="1">
            <a:off x="8388419" y="4078128"/>
            <a:ext cx="808457" cy="1791814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 bwMode="auto">
          <a:xfrm>
            <a:off x="7812156" y="466741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9" name="직선 연결선 88"/>
          <p:cNvCxnSpPr/>
          <p:nvPr/>
        </p:nvCxnSpPr>
        <p:spPr bwMode="auto">
          <a:xfrm>
            <a:off x="7622653" y="4974869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0" name="직선 연결선 89"/>
          <p:cNvCxnSpPr/>
          <p:nvPr/>
        </p:nvCxnSpPr>
        <p:spPr bwMode="auto">
          <a:xfrm>
            <a:off x="7480853" y="527436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1" name="직선 연결선 90"/>
          <p:cNvCxnSpPr/>
          <p:nvPr/>
        </p:nvCxnSpPr>
        <p:spPr bwMode="auto">
          <a:xfrm>
            <a:off x="7398688" y="5569891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2" name="직선 연결선 91"/>
          <p:cNvCxnSpPr/>
          <p:nvPr/>
        </p:nvCxnSpPr>
        <p:spPr bwMode="auto">
          <a:xfrm>
            <a:off x="7910800" y="4406309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3" name="직선 연결선 92"/>
          <p:cNvCxnSpPr/>
          <p:nvPr/>
        </p:nvCxnSpPr>
        <p:spPr bwMode="auto">
          <a:xfrm>
            <a:off x="6091999" y="4684641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4" name="직선 연결선 93"/>
          <p:cNvCxnSpPr/>
          <p:nvPr/>
        </p:nvCxnSpPr>
        <p:spPr bwMode="auto">
          <a:xfrm>
            <a:off x="5902496" y="4992094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5" name="직선 연결선 94"/>
          <p:cNvCxnSpPr/>
          <p:nvPr/>
        </p:nvCxnSpPr>
        <p:spPr bwMode="auto">
          <a:xfrm>
            <a:off x="5760696" y="5291591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6" name="직선 연결선 95"/>
          <p:cNvCxnSpPr/>
          <p:nvPr/>
        </p:nvCxnSpPr>
        <p:spPr bwMode="auto">
          <a:xfrm>
            <a:off x="5678531" y="558711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7" name="직선 연결선 96"/>
          <p:cNvCxnSpPr/>
          <p:nvPr/>
        </p:nvCxnSpPr>
        <p:spPr bwMode="auto">
          <a:xfrm>
            <a:off x="6190643" y="4423534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8" name="직선 연결선 97"/>
          <p:cNvCxnSpPr/>
          <p:nvPr/>
        </p:nvCxnSpPr>
        <p:spPr bwMode="auto">
          <a:xfrm>
            <a:off x="4212841" y="4684641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9" name="직선 연결선 98"/>
          <p:cNvCxnSpPr/>
          <p:nvPr/>
        </p:nvCxnSpPr>
        <p:spPr bwMode="auto">
          <a:xfrm>
            <a:off x="4023338" y="4992094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0" name="직선 연결선 99"/>
          <p:cNvCxnSpPr/>
          <p:nvPr/>
        </p:nvCxnSpPr>
        <p:spPr bwMode="auto">
          <a:xfrm>
            <a:off x="3881538" y="5291591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1" name="직선 연결선 100"/>
          <p:cNvCxnSpPr/>
          <p:nvPr/>
        </p:nvCxnSpPr>
        <p:spPr bwMode="auto">
          <a:xfrm>
            <a:off x="3799373" y="558711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2" name="직선 연결선 101"/>
          <p:cNvCxnSpPr/>
          <p:nvPr/>
        </p:nvCxnSpPr>
        <p:spPr bwMode="auto">
          <a:xfrm>
            <a:off x="4311485" y="4423534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3" name="직선 연결선 102"/>
          <p:cNvCxnSpPr/>
          <p:nvPr/>
        </p:nvCxnSpPr>
        <p:spPr bwMode="auto">
          <a:xfrm>
            <a:off x="2520539" y="4651472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4" name="직선 연결선 103"/>
          <p:cNvCxnSpPr/>
          <p:nvPr/>
        </p:nvCxnSpPr>
        <p:spPr bwMode="auto">
          <a:xfrm>
            <a:off x="2331036" y="4958925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5" name="직선 연결선 104"/>
          <p:cNvCxnSpPr/>
          <p:nvPr/>
        </p:nvCxnSpPr>
        <p:spPr bwMode="auto">
          <a:xfrm>
            <a:off x="2189236" y="5258422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6" name="직선 연결선 105"/>
          <p:cNvCxnSpPr/>
          <p:nvPr/>
        </p:nvCxnSpPr>
        <p:spPr bwMode="auto">
          <a:xfrm>
            <a:off x="2107071" y="5553947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7" name="직선 연결선 106"/>
          <p:cNvCxnSpPr/>
          <p:nvPr/>
        </p:nvCxnSpPr>
        <p:spPr bwMode="auto">
          <a:xfrm>
            <a:off x="2619183" y="4390365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8" name="직선 연결선 107"/>
          <p:cNvCxnSpPr/>
          <p:nvPr/>
        </p:nvCxnSpPr>
        <p:spPr bwMode="auto">
          <a:xfrm>
            <a:off x="780754" y="4720384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9" name="직선 연결선 108"/>
          <p:cNvCxnSpPr/>
          <p:nvPr/>
        </p:nvCxnSpPr>
        <p:spPr bwMode="auto">
          <a:xfrm>
            <a:off x="591251" y="5027837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0" name="직선 연결선 109"/>
          <p:cNvCxnSpPr/>
          <p:nvPr/>
        </p:nvCxnSpPr>
        <p:spPr bwMode="auto">
          <a:xfrm>
            <a:off x="449451" y="5327334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1" name="직선 연결선 110"/>
          <p:cNvCxnSpPr/>
          <p:nvPr/>
        </p:nvCxnSpPr>
        <p:spPr bwMode="auto">
          <a:xfrm>
            <a:off x="367286" y="5622859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2" name="직선 연결선 111"/>
          <p:cNvCxnSpPr/>
          <p:nvPr/>
        </p:nvCxnSpPr>
        <p:spPr bwMode="auto">
          <a:xfrm>
            <a:off x="879398" y="4459277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3" name="직선 연결선 112"/>
          <p:cNvCxnSpPr/>
          <p:nvPr/>
        </p:nvCxnSpPr>
        <p:spPr bwMode="auto">
          <a:xfrm>
            <a:off x="401665" y="2805445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4" name="직선 연결선 113"/>
          <p:cNvCxnSpPr/>
          <p:nvPr/>
        </p:nvCxnSpPr>
        <p:spPr bwMode="auto">
          <a:xfrm>
            <a:off x="534554" y="3065190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5" name="직선 연결선 114"/>
          <p:cNvCxnSpPr/>
          <p:nvPr/>
        </p:nvCxnSpPr>
        <p:spPr bwMode="auto">
          <a:xfrm>
            <a:off x="668433" y="332890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6" name="직선 연결선 115"/>
          <p:cNvCxnSpPr/>
          <p:nvPr/>
        </p:nvCxnSpPr>
        <p:spPr bwMode="auto">
          <a:xfrm>
            <a:off x="780754" y="356479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7" name="직선 연결선 116"/>
          <p:cNvCxnSpPr/>
          <p:nvPr/>
        </p:nvCxnSpPr>
        <p:spPr bwMode="auto">
          <a:xfrm>
            <a:off x="296037" y="2544338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8" name="직선 연결선 117"/>
          <p:cNvCxnSpPr/>
          <p:nvPr/>
        </p:nvCxnSpPr>
        <p:spPr bwMode="auto">
          <a:xfrm>
            <a:off x="2124448" y="2774965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19" name="직선 연결선 118"/>
          <p:cNvCxnSpPr/>
          <p:nvPr/>
        </p:nvCxnSpPr>
        <p:spPr bwMode="auto">
          <a:xfrm>
            <a:off x="2257337" y="3034710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0" name="직선 연결선 119"/>
          <p:cNvCxnSpPr/>
          <p:nvPr/>
        </p:nvCxnSpPr>
        <p:spPr bwMode="auto">
          <a:xfrm>
            <a:off x="2391216" y="329842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1" name="직선 연결선 120"/>
          <p:cNvCxnSpPr/>
          <p:nvPr/>
        </p:nvCxnSpPr>
        <p:spPr bwMode="auto">
          <a:xfrm>
            <a:off x="2503537" y="353431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2" name="직선 연결선 121"/>
          <p:cNvCxnSpPr/>
          <p:nvPr/>
        </p:nvCxnSpPr>
        <p:spPr bwMode="auto">
          <a:xfrm>
            <a:off x="2018820" y="2513858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3" name="직선 연결선 122"/>
          <p:cNvCxnSpPr/>
          <p:nvPr/>
        </p:nvCxnSpPr>
        <p:spPr bwMode="auto">
          <a:xfrm>
            <a:off x="3892538" y="2809381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4" name="직선 연결선 123"/>
          <p:cNvCxnSpPr/>
          <p:nvPr/>
        </p:nvCxnSpPr>
        <p:spPr bwMode="auto">
          <a:xfrm>
            <a:off x="4025427" y="306912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5" name="직선 연결선 124"/>
          <p:cNvCxnSpPr/>
          <p:nvPr/>
        </p:nvCxnSpPr>
        <p:spPr bwMode="auto">
          <a:xfrm>
            <a:off x="4159306" y="3332842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6" name="직선 연결선 125"/>
          <p:cNvCxnSpPr/>
          <p:nvPr/>
        </p:nvCxnSpPr>
        <p:spPr bwMode="auto">
          <a:xfrm>
            <a:off x="4271627" y="3568732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7" name="직선 연결선 126"/>
          <p:cNvCxnSpPr/>
          <p:nvPr/>
        </p:nvCxnSpPr>
        <p:spPr bwMode="auto">
          <a:xfrm>
            <a:off x="3786910" y="2548274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8" name="직선 연결선 127"/>
          <p:cNvCxnSpPr/>
          <p:nvPr/>
        </p:nvCxnSpPr>
        <p:spPr bwMode="auto">
          <a:xfrm>
            <a:off x="5730614" y="2805445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9" name="직선 연결선 128"/>
          <p:cNvCxnSpPr/>
          <p:nvPr/>
        </p:nvCxnSpPr>
        <p:spPr bwMode="auto">
          <a:xfrm>
            <a:off x="5863503" y="3065190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0" name="직선 연결선 129"/>
          <p:cNvCxnSpPr/>
          <p:nvPr/>
        </p:nvCxnSpPr>
        <p:spPr bwMode="auto">
          <a:xfrm>
            <a:off x="5997382" y="332890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1" name="직선 연결선 130"/>
          <p:cNvCxnSpPr/>
          <p:nvPr/>
        </p:nvCxnSpPr>
        <p:spPr bwMode="auto">
          <a:xfrm>
            <a:off x="6109703" y="356479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2" name="직선 연결선 131"/>
          <p:cNvCxnSpPr/>
          <p:nvPr/>
        </p:nvCxnSpPr>
        <p:spPr bwMode="auto">
          <a:xfrm>
            <a:off x="5624986" y="2544338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3" name="직선 연결선 132"/>
          <p:cNvCxnSpPr/>
          <p:nvPr/>
        </p:nvCxnSpPr>
        <p:spPr bwMode="auto">
          <a:xfrm>
            <a:off x="7432546" y="2774965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4" name="직선 연결선 133"/>
          <p:cNvCxnSpPr/>
          <p:nvPr/>
        </p:nvCxnSpPr>
        <p:spPr bwMode="auto">
          <a:xfrm>
            <a:off x="7565435" y="3034710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5" name="직선 연결선 134"/>
          <p:cNvCxnSpPr/>
          <p:nvPr/>
        </p:nvCxnSpPr>
        <p:spPr bwMode="auto">
          <a:xfrm>
            <a:off x="7699314" y="329842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6" name="직선 연결선 135"/>
          <p:cNvCxnSpPr/>
          <p:nvPr/>
        </p:nvCxnSpPr>
        <p:spPr bwMode="auto">
          <a:xfrm>
            <a:off x="7811635" y="3534316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37" name="직선 연결선 136"/>
          <p:cNvCxnSpPr/>
          <p:nvPr/>
        </p:nvCxnSpPr>
        <p:spPr bwMode="auto">
          <a:xfrm>
            <a:off x="7326918" y="2513858"/>
            <a:ext cx="1141364" cy="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8" name="TextBox 137"/>
          <p:cNvSpPr txBox="1"/>
          <p:nvPr/>
        </p:nvSpPr>
        <p:spPr>
          <a:xfrm rot="1804730">
            <a:off x="7513983" y="962108"/>
            <a:ext cx="785793" cy="338554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과제 </a:t>
            </a:r>
            <a:r>
              <a:rPr lang="en-US" altLang="ko-KR" dirty="0">
                <a:solidFill>
                  <a:srgbClr val="FF0000"/>
                </a:solidFill>
              </a:rPr>
              <a:t>2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82" name="Rectangle 3">
            <a:extLst>
              <a:ext uri="{FF2B5EF4-FFF2-40B4-BE49-F238E27FC236}">
                <a16:creationId xmlns:a16="http://schemas.microsoft.com/office/drawing/2014/main" id="{A8CE07DE-A641-48E6-88AB-47335DA2C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8137638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 </a:t>
            </a:r>
            <a:r>
              <a:rPr lang="en-US" altLang="ko-KR" sz="1800" dirty="0" smtClean="0"/>
              <a:t>– </a:t>
            </a:r>
            <a:r>
              <a:rPr lang="ko-KR" altLang="en-US" sz="1800" dirty="0" smtClean="0"/>
              <a:t>나를 알자</a:t>
            </a:r>
            <a:r>
              <a:rPr lang="en-US" altLang="ko-KR" sz="1800" dirty="0" smtClean="0"/>
              <a:t>. </a:t>
            </a:r>
            <a:r>
              <a:rPr lang="ko-KR" altLang="en-US" sz="1800" dirty="0" smtClean="0"/>
              <a:t>회피하지 말고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78527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11</a:t>
            </a:fld>
            <a:endParaRPr lang="en-US" altLang="ko-KR" sz="1100" b="0"/>
          </a:p>
        </p:txBody>
      </p:sp>
      <p:sp>
        <p:nvSpPr>
          <p:cNvPr id="6" name="TextBox 5"/>
          <p:cNvSpPr txBox="1"/>
          <p:nvPr/>
        </p:nvSpPr>
        <p:spPr>
          <a:xfrm>
            <a:off x="820497" y="901944"/>
            <a:ext cx="8367235" cy="4327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>
                <a:solidFill>
                  <a:schemeClr val="tx1"/>
                </a:solidFill>
              </a:rPr>
              <a:t>회사의 조직을 유추해 본적이 있는가</a:t>
            </a:r>
            <a:r>
              <a:rPr lang="en-US" altLang="ko-KR" dirty="0" smtClean="0">
                <a:solidFill>
                  <a:schemeClr val="tx1"/>
                </a:solidFill>
              </a:rPr>
              <a:t>? –</a:t>
            </a:r>
            <a:r>
              <a:rPr lang="ko-KR" altLang="en-US" dirty="0" smtClean="0">
                <a:solidFill>
                  <a:schemeClr val="tx1"/>
                </a:solidFill>
              </a:rPr>
              <a:t>조직도 입수</a:t>
            </a:r>
            <a:r>
              <a:rPr lang="en-US" altLang="ko-KR" dirty="0" smtClean="0">
                <a:solidFill>
                  <a:schemeClr val="tx1"/>
                </a:solidFill>
              </a:rPr>
              <a:t>, EA</a:t>
            </a:r>
            <a:r>
              <a:rPr lang="ko-KR" altLang="en-US" dirty="0" smtClean="0">
                <a:solidFill>
                  <a:schemeClr val="tx1"/>
                </a:solidFill>
              </a:rPr>
              <a:t>입수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모든 부서가 있는데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종이 놓고 수작업 하거나 엑셀로 </a:t>
            </a:r>
            <a:r>
              <a:rPr lang="ko-KR" altLang="en-US" dirty="0" err="1">
                <a:solidFill>
                  <a:schemeClr val="tx1"/>
                </a:solidFill>
              </a:rPr>
              <a:t>만지작</a:t>
            </a:r>
            <a:r>
              <a:rPr lang="ko-KR" altLang="en-US" dirty="0">
                <a:solidFill>
                  <a:schemeClr val="tx1"/>
                </a:solidFill>
              </a:rPr>
              <a:t> 거리는 업무는 어떤 걸까요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그 업무를 제외한 나머지 업무는 정보처리 시스템으로 구현해 준 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운영하여야 합니다</a:t>
            </a:r>
            <a:r>
              <a:rPr lang="en-US" altLang="ko-KR" dirty="0">
                <a:solidFill>
                  <a:schemeClr val="tx1"/>
                </a:solidFill>
              </a:rPr>
              <a:t>. -&gt; </a:t>
            </a:r>
            <a:r>
              <a:rPr lang="ko-KR" altLang="en-US" dirty="0">
                <a:solidFill>
                  <a:schemeClr val="tx1"/>
                </a:solidFill>
              </a:rPr>
              <a:t>기업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컴퓨팅이 </a:t>
            </a:r>
            <a:r>
              <a:rPr lang="en-US" altLang="ko-KR" dirty="0">
                <a:solidFill>
                  <a:schemeClr val="tx1"/>
                </a:solidFill>
              </a:rPr>
              <a:t>IT</a:t>
            </a:r>
            <a:r>
              <a:rPr lang="ko-KR" altLang="en-US" dirty="0">
                <a:solidFill>
                  <a:schemeClr val="tx1"/>
                </a:solidFill>
              </a:rPr>
              <a:t>기업군에서 가장 큰 부분을 차지할 수 밖에 없는 이유</a:t>
            </a:r>
            <a:r>
              <a:rPr lang="en-US" altLang="ko-KR" dirty="0">
                <a:solidFill>
                  <a:schemeClr val="tx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시스템 개발</a:t>
            </a:r>
            <a:r>
              <a:rPr lang="en-US" altLang="ko-KR" dirty="0">
                <a:solidFill>
                  <a:schemeClr val="tx1"/>
                </a:solidFill>
              </a:rPr>
              <a:t>(SI)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시스템 운영</a:t>
            </a:r>
            <a:r>
              <a:rPr lang="en-US" altLang="ko-KR" dirty="0">
                <a:solidFill>
                  <a:schemeClr val="tx1"/>
                </a:solidFill>
              </a:rPr>
              <a:t>(SM)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업무분석가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기획관리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보안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하드웨어관리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하드웨어운영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정보보호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고객응대</a:t>
            </a:r>
            <a:endParaRPr lang="en-US" altLang="ko-KR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chemeClr val="tx1"/>
                </a:solidFill>
              </a:rPr>
              <a:t>업무 분석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  <a:r>
              <a:rPr lang="ko-KR" altLang="en-US" dirty="0">
                <a:solidFill>
                  <a:schemeClr val="tx1"/>
                </a:solidFill>
              </a:rPr>
              <a:t>설계 부분은 컨설팅 </a:t>
            </a:r>
            <a:r>
              <a:rPr lang="ko-KR" altLang="en-US" dirty="0" err="1">
                <a:solidFill>
                  <a:schemeClr val="tx1"/>
                </a:solidFill>
              </a:rPr>
              <a:t>펌도</a:t>
            </a:r>
            <a:r>
              <a:rPr lang="ko-KR" altLang="en-US" dirty="0">
                <a:solidFill>
                  <a:schemeClr val="tx1"/>
                </a:solidFill>
              </a:rPr>
              <a:t> 와글와글</a:t>
            </a:r>
            <a:r>
              <a:rPr lang="en-US" altLang="ko-KR" dirty="0">
                <a:solidFill>
                  <a:schemeClr val="tx1"/>
                </a:solidFill>
              </a:rPr>
              <a:t>(</a:t>
            </a:r>
            <a:r>
              <a:rPr lang="ko-KR" altLang="en-US" dirty="0">
                <a:solidFill>
                  <a:schemeClr val="tx1"/>
                </a:solidFill>
              </a:rPr>
              <a:t>한영</a:t>
            </a:r>
            <a:r>
              <a:rPr lang="en-US" altLang="ko-KR" dirty="0" err="1">
                <a:solidFill>
                  <a:schemeClr val="tx1"/>
                </a:solidFill>
              </a:rPr>
              <a:t>EnY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 err="1">
                <a:solidFill>
                  <a:schemeClr val="tx1"/>
                </a:solidFill>
              </a:rPr>
              <a:t>투이컨설팅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회계법인</a:t>
            </a:r>
            <a:r>
              <a:rPr lang="en-US" altLang="ko-KR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h/w, s/w order</a:t>
            </a:r>
            <a:r>
              <a:rPr lang="ko-KR" altLang="en-US" dirty="0">
                <a:solidFill>
                  <a:schemeClr val="tx1"/>
                </a:solidFill>
              </a:rPr>
              <a:t>는 받을 수 있는가</a:t>
            </a:r>
            <a:r>
              <a:rPr lang="en-US" altLang="ko-KR" dirty="0">
                <a:solidFill>
                  <a:schemeClr val="tx1"/>
                </a:solidFill>
              </a:rPr>
              <a:t>? </a:t>
            </a:r>
            <a:r>
              <a:rPr lang="ko-KR" altLang="en-US" dirty="0">
                <a:solidFill>
                  <a:schemeClr val="tx1"/>
                </a:solidFill>
              </a:rPr>
              <a:t>항목 하나 빼먹고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넣어도 찾아낼 수 있는가</a:t>
            </a:r>
            <a:r>
              <a:rPr lang="en-US" altLang="ko-KR" dirty="0">
                <a:solidFill>
                  <a:schemeClr val="tx1"/>
                </a:solidFill>
              </a:rPr>
              <a:t>?-&gt; </a:t>
            </a:r>
            <a:r>
              <a:rPr lang="ko-KR" altLang="en-US" dirty="0">
                <a:solidFill>
                  <a:schemeClr val="tx1"/>
                </a:solidFill>
              </a:rPr>
              <a:t>이게 영업임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술 먹는 영업</a:t>
            </a:r>
            <a:r>
              <a:rPr lang="en-US" altLang="ko-KR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8CE07DE-A641-48E6-88AB-47335DA2C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8137638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 </a:t>
            </a:r>
            <a:r>
              <a:rPr lang="en-US" altLang="ko-KR" sz="1800" dirty="0" smtClean="0"/>
              <a:t>– </a:t>
            </a:r>
            <a:r>
              <a:rPr lang="ko-KR" altLang="en-US" sz="1800" dirty="0" smtClean="0"/>
              <a:t>회사에 대하여 분석해 보자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1846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12</a:t>
            </a:fld>
            <a:endParaRPr lang="en-US" altLang="ko-KR" sz="1100" b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5335ED8-29B2-4F0B-B025-D2D766A6B10F}"/>
              </a:ext>
            </a:extLst>
          </p:cNvPr>
          <p:cNvSpPr/>
          <p:nvPr/>
        </p:nvSpPr>
        <p:spPr>
          <a:xfrm>
            <a:off x="354578" y="593189"/>
            <a:ext cx="9179382" cy="15573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b="0" dirty="0"/>
              <a:t>만일 당신이 기업의 정보시스템본부</a:t>
            </a:r>
            <a:r>
              <a:rPr lang="en-US" altLang="ko-KR" sz="1400" b="0" dirty="0"/>
              <a:t>(</a:t>
            </a:r>
            <a:r>
              <a:rPr lang="ko-KR" altLang="en-US" sz="1400" b="0" dirty="0"/>
              <a:t>전산센터</a:t>
            </a:r>
            <a:r>
              <a:rPr lang="en-US" altLang="ko-KR" sz="1400" b="0" dirty="0"/>
              <a:t>,</a:t>
            </a:r>
            <a:r>
              <a:rPr lang="ko-KR" altLang="en-US" sz="1400" b="0" dirty="0"/>
              <a:t>전산실</a:t>
            </a:r>
            <a:r>
              <a:rPr lang="en-US" altLang="ko-KR" sz="1400" b="0" dirty="0"/>
              <a:t>)</a:t>
            </a:r>
            <a:r>
              <a:rPr lang="ko-KR" altLang="en-US" sz="1400" b="0" dirty="0"/>
              <a:t>의 본부장으로 발령받았다면</a:t>
            </a:r>
            <a:r>
              <a:rPr lang="en-US" altLang="ko-KR" sz="1400" b="0" dirty="0"/>
              <a:t>, </a:t>
            </a:r>
            <a:r>
              <a:rPr lang="ko-KR" altLang="en-US" sz="1400" b="0" dirty="0"/>
              <a:t>해당 부서의 업무를 어떻게 파악할 것인가</a:t>
            </a:r>
            <a:r>
              <a:rPr lang="en-US" altLang="ko-KR" sz="1400" b="0" dirty="0"/>
              <a:t>? </a:t>
            </a:r>
          </a:p>
          <a:p>
            <a:pPr marL="285750" indent="-285750">
              <a:buFontTx/>
              <a:buChar char="-"/>
            </a:pPr>
            <a:r>
              <a:rPr lang="en-US" altLang="ko-KR" sz="1400" b="0" dirty="0"/>
              <a:t>Top Down Approach</a:t>
            </a:r>
            <a:r>
              <a:rPr lang="ko-KR" altLang="en-US" sz="1400" b="0" dirty="0"/>
              <a:t>를 해보자</a:t>
            </a:r>
            <a:r>
              <a:rPr lang="en-US" altLang="ko-KR" sz="1400" b="0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b="0" dirty="0"/>
              <a:t>즉 </a:t>
            </a:r>
            <a:r>
              <a:rPr lang="en-US" altLang="ko-KR" sz="1400" b="0" dirty="0"/>
              <a:t>EA(Enterprise Architecture)</a:t>
            </a:r>
            <a:r>
              <a:rPr lang="ko-KR" altLang="en-US" sz="1400" b="0" dirty="0"/>
              <a:t>를 이해하여야 한다</a:t>
            </a:r>
            <a:r>
              <a:rPr lang="en-US" altLang="ko-KR" sz="1400" b="0" dirty="0"/>
              <a:t>. </a:t>
            </a:r>
          </a:p>
          <a:p>
            <a:pPr marL="285750" indent="-285750">
              <a:buFontTx/>
              <a:buChar char="-"/>
            </a:pPr>
            <a:r>
              <a:rPr lang="ko-KR" altLang="en-US" sz="1400" b="0" dirty="0"/>
              <a:t>여러분이 </a:t>
            </a:r>
            <a:r>
              <a:rPr lang="en-US" altLang="ko-KR" sz="1400" b="0" dirty="0"/>
              <a:t>Junior </a:t>
            </a:r>
            <a:r>
              <a:rPr lang="ko-KR" altLang="en-US" sz="1400" b="0" dirty="0"/>
              <a:t>개발자로 시작한다고 하더라도 기업은 빨간 네모 칸의 내용을 알고 있을 것으로 판단한다</a:t>
            </a:r>
            <a:r>
              <a:rPr lang="en-US" altLang="ko-KR" sz="1400" b="0" dirty="0"/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sz="1400" b="0" dirty="0"/>
              <a:t>이러한 지식과 경험체계를 제도권 교육과 사교육</a:t>
            </a:r>
            <a:r>
              <a:rPr lang="en-US" altLang="ko-KR" sz="1400" b="0" dirty="0"/>
              <a:t>, </a:t>
            </a:r>
            <a:r>
              <a:rPr lang="ko-KR" altLang="en-US" sz="1400" b="0" dirty="0"/>
              <a:t>그리고 </a:t>
            </a:r>
            <a:r>
              <a:rPr lang="ko-KR" altLang="en-US" sz="1400" b="0" dirty="0" err="1"/>
              <a:t>붐업되는</a:t>
            </a:r>
            <a:r>
              <a:rPr lang="ko-KR" altLang="en-US" sz="1400" b="0" dirty="0"/>
              <a:t> 코딩교육으로 배워왔는가</a:t>
            </a:r>
            <a:r>
              <a:rPr lang="en-US" altLang="ko-KR" sz="1400" b="0" dirty="0"/>
              <a:t>?</a:t>
            </a:r>
          </a:p>
        </p:txBody>
      </p:sp>
      <p:pic>
        <p:nvPicPr>
          <p:cNvPr id="1025" name="_x323161752" descr="EMB000025647310">
            <a:extLst>
              <a:ext uri="{FF2B5EF4-FFF2-40B4-BE49-F238E27FC236}">
                <a16:creationId xmlns:a16="http://schemas.microsoft.com/office/drawing/2014/main" id="{6E305253-DB12-4AAD-A160-FF263905F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08" y="2668389"/>
            <a:ext cx="9679505" cy="3737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4A85BA3A-1EF7-46EC-9988-3FE81DA3EB0A}"/>
              </a:ext>
            </a:extLst>
          </p:cNvPr>
          <p:cNvSpPr/>
          <p:nvPr/>
        </p:nvSpPr>
        <p:spPr bwMode="auto">
          <a:xfrm>
            <a:off x="0" y="4782862"/>
            <a:ext cx="8260422" cy="636998"/>
          </a:xfrm>
          <a:prstGeom prst="rect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A8CE07DE-A641-48E6-88AB-47335DA2C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8137638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 </a:t>
            </a:r>
            <a:r>
              <a:rPr lang="en-US" altLang="ko-KR" sz="1800" dirty="0" smtClean="0"/>
              <a:t>– </a:t>
            </a:r>
            <a:r>
              <a:rPr lang="ko-KR" altLang="en-US" sz="1800" dirty="0" smtClean="0"/>
              <a:t>회사에 대하여 분석해 보자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045270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13</a:t>
            </a:fld>
            <a:endParaRPr lang="en-US" altLang="ko-KR" sz="1100" b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5335ED8-29B2-4F0B-B025-D2D766A6B10F}"/>
              </a:ext>
            </a:extLst>
          </p:cNvPr>
          <p:cNvSpPr/>
          <p:nvPr/>
        </p:nvSpPr>
        <p:spPr>
          <a:xfrm>
            <a:off x="354578" y="593189"/>
            <a:ext cx="9179382" cy="824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sz="1400" b="0" dirty="0"/>
              <a:t>업무 아키텍처 </a:t>
            </a:r>
            <a:r>
              <a:rPr lang="en-US" altLang="ko-KR" sz="1400" b="0" dirty="0"/>
              <a:t>(Business Architecture)</a:t>
            </a:r>
          </a:p>
          <a:p>
            <a:pPr marL="285750" indent="-285750">
              <a:buFontTx/>
              <a:buChar char="-"/>
            </a:pPr>
            <a:r>
              <a:rPr lang="ko-KR" altLang="en-US" sz="1400" b="0" dirty="0"/>
              <a:t>다음은 분당구청의 조직도 이다</a:t>
            </a:r>
            <a:r>
              <a:rPr lang="en-US" altLang="ko-KR" sz="1400" b="0" dirty="0"/>
              <a:t>. </a:t>
            </a:r>
          </a:p>
          <a:p>
            <a:pPr marL="285750" indent="-285750">
              <a:buFontTx/>
              <a:buChar char="-"/>
            </a:pPr>
            <a:r>
              <a:rPr lang="ko-KR" altLang="en-US" sz="1400" b="0" dirty="0"/>
              <a:t>개발자는 분당구청 정보시스템구축업무를 하여야 한다</a:t>
            </a:r>
            <a:r>
              <a:rPr lang="en-US" altLang="ko-KR" sz="1400" b="0" dirty="0"/>
              <a:t>. </a:t>
            </a:r>
            <a:r>
              <a:rPr lang="ko-KR" altLang="en-US" sz="1400" b="0" dirty="0"/>
              <a:t>무엇을 </a:t>
            </a:r>
            <a:r>
              <a:rPr lang="en-US" altLang="ko-KR" sz="1400" b="0" dirty="0"/>
              <a:t>(</a:t>
            </a:r>
            <a:r>
              <a:rPr lang="ko-KR" altLang="en-US" sz="1400" b="0" dirty="0"/>
              <a:t>코딩</a:t>
            </a:r>
            <a:r>
              <a:rPr lang="en-US" altLang="ko-KR" sz="1400" b="0" dirty="0"/>
              <a:t>)</a:t>
            </a:r>
            <a:r>
              <a:rPr lang="ko-KR" altLang="en-US" sz="1400" b="0" dirty="0"/>
              <a:t>하여야 하는가</a:t>
            </a:r>
            <a:r>
              <a:rPr lang="en-US" altLang="ko-KR" sz="1400" b="0" dirty="0"/>
              <a:t>?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968D5B2-8603-44A3-9470-AD13E1EF3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30" y="1752688"/>
            <a:ext cx="8890923" cy="4632700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A8CE07DE-A641-48E6-88AB-47335DA2C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8137638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 </a:t>
            </a:r>
            <a:r>
              <a:rPr lang="en-US" altLang="ko-KR" sz="1800" dirty="0" smtClean="0"/>
              <a:t>– </a:t>
            </a:r>
            <a:r>
              <a:rPr lang="ko-KR" altLang="en-US" sz="1800" dirty="0" smtClean="0"/>
              <a:t>회사에 대하여 분석해 보자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433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14</a:t>
            </a:fld>
            <a:endParaRPr lang="en-US" altLang="ko-KR" sz="1100" b="0"/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A8CE07DE-A641-48E6-88AB-47335DA2C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8137638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 </a:t>
            </a:r>
            <a:r>
              <a:rPr lang="en-US" altLang="ko-KR" sz="1800" dirty="0" smtClean="0"/>
              <a:t>– </a:t>
            </a:r>
            <a:r>
              <a:rPr lang="ko-KR" altLang="en-US" sz="1800" dirty="0" smtClean="0"/>
              <a:t>이력 자소서 작성하기 </a:t>
            </a:r>
            <a:endParaRPr lang="en-US" altLang="ko-KR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3106" y="3194243"/>
            <a:ext cx="4140413" cy="32259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60783" y="868017"/>
            <a:ext cx="6978192" cy="24068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6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30</a:t>
            </a:r>
            <a:r>
              <a:rPr lang="ko-KR" altLang="en-US" dirty="0" smtClean="0"/>
              <a:t>일까지 자기소개서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이력서를 작성하여 교수님 메일로 보낼 것</a:t>
            </a:r>
            <a:r>
              <a:rPr lang="en-US" altLang="ko-KR" dirty="0" smtClean="0"/>
              <a:t>(1</a:t>
            </a:r>
            <a:r>
              <a:rPr lang="ko-KR" altLang="en-US" dirty="0" smtClean="0"/>
              <a:t>차</a:t>
            </a:r>
            <a:r>
              <a:rPr lang="en-US" altLang="ko-KR" dirty="0" smtClean="0"/>
              <a:t>)</a:t>
            </a:r>
          </a:p>
          <a:p>
            <a:endParaRPr lang="en-US" altLang="ko-KR" dirty="0"/>
          </a:p>
          <a:p>
            <a:r>
              <a:rPr lang="ko-KR" altLang="en-US" dirty="0" smtClean="0"/>
              <a:t>죽이 되든 밥이 되는 써보자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로또를 사기라도 해야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당첨이 되지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칸이나 채운 수준의 이력서로 입사 가능한 회사는 </a:t>
            </a:r>
            <a:endParaRPr lang="en-US" altLang="ko-KR" dirty="0" smtClean="0"/>
          </a:p>
          <a:p>
            <a:r>
              <a:rPr lang="ko-KR" altLang="en-US" dirty="0" smtClean="0"/>
              <a:t>아버지 회사 밖에 없다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828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15</a:t>
            </a:fld>
            <a:endParaRPr lang="en-US" altLang="ko-KR" sz="1100" b="0"/>
          </a:p>
        </p:txBody>
      </p:sp>
      <p:sp>
        <p:nvSpPr>
          <p:cNvPr id="25" name="Rectangle 3">
            <a:extLst>
              <a:ext uri="{FF2B5EF4-FFF2-40B4-BE49-F238E27FC236}">
                <a16:creationId xmlns:a16="http://schemas.microsoft.com/office/drawing/2014/main" id="{F22B1581-2341-41AE-984C-CD9A8040E6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6924170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2. </a:t>
            </a:r>
            <a:r>
              <a:rPr lang="ko-KR" altLang="en-US" sz="1800" dirty="0"/>
              <a:t>취업과정 </a:t>
            </a:r>
            <a:r>
              <a:rPr lang="en-US" altLang="ko-KR" sz="1800" dirty="0"/>
              <a:t>– </a:t>
            </a:r>
            <a:r>
              <a:rPr lang="ko-KR" altLang="en-US" sz="1800" dirty="0" smtClean="0"/>
              <a:t>포트폴리오 </a:t>
            </a:r>
            <a:r>
              <a:rPr lang="ko-KR" altLang="en-US" sz="1800" dirty="0"/>
              <a:t>작성 예시</a:t>
            </a:r>
            <a:endParaRPr lang="en-US" altLang="ko-KR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1009BC5-6D9E-4FB3-ABC0-2708F28C5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69" y="565382"/>
            <a:ext cx="9237568" cy="6221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662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16</a:t>
            </a:fld>
            <a:endParaRPr lang="en-US" altLang="ko-KR" sz="1100" b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D3CFEE7-1333-43E9-A5D8-1ED39EC8A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506" y="692149"/>
            <a:ext cx="8630874" cy="5478449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F22B1581-2341-41AE-984C-CD9A8040E6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6924170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2. </a:t>
            </a:r>
            <a:r>
              <a:rPr lang="ko-KR" altLang="en-US" sz="1800" dirty="0"/>
              <a:t>취업과정 </a:t>
            </a:r>
            <a:r>
              <a:rPr lang="en-US" altLang="ko-KR" sz="1800" dirty="0"/>
              <a:t>– </a:t>
            </a:r>
            <a:r>
              <a:rPr lang="ko-KR" altLang="en-US" sz="1800" dirty="0" smtClean="0"/>
              <a:t>포트폴리오 </a:t>
            </a:r>
            <a:r>
              <a:rPr lang="ko-KR" altLang="en-US" sz="1800" dirty="0"/>
              <a:t>작성 예시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86396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17</a:t>
            </a:fld>
            <a:endParaRPr lang="en-US" altLang="ko-KR" sz="1100" b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C6D0B46-D6FD-4043-8D9D-D39584DB5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100" y="818917"/>
            <a:ext cx="8488261" cy="5475146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F22B1581-2341-41AE-984C-CD9A8040E6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6924170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2. </a:t>
            </a:r>
            <a:r>
              <a:rPr lang="ko-KR" altLang="en-US" sz="1800" dirty="0"/>
              <a:t>취업과정 </a:t>
            </a:r>
            <a:r>
              <a:rPr lang="en-US" altLang="ko-KR" sz="1800" dirty="0"/>
              <a:t>– </a:t>
            </a:r>
            <a:r>
              <a:rPr lang="ko-KR" altLang="en-US" sz="1800" dirty="0" smtClean="0"/>
              <a:t>포트폴리오 </a:t>
            </a:r>
            <a:r>
              <a:rPr lang="ko-KR" altLang="en-US" sz="1800" dirty="0"/>
              <a:t>작성 예시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373552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18</a:t>
            </a:fld>
            <a:endParaRPr lang="en-US" altLang="ko-KR" sz="1100" b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8593032-0E97-4644-A6A5-013F55744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340" y="733863"/>
            <a:ext cx="8194646" cy="5371052"/>
          </a:xfrm>
          <a:prstGeom prst="rect">
            <a:avLst/>
          </a:prstGeom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F22B1581-2341-41AE-984C-CD9A8040E6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6924170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2. </a:t>
            </a:r>
            <a:r>
              <a:rPr lang="ko-KR" altLang="en-US" sz="1800" dirty="0"/>
              <a:t>취업과정 </a:t>
            </a:r>
            <a:r>
              <a:rPr lang="en-US" altLang="ko-KR" sz="1800" dirty="0"/>
              <a:t>– </a:t>
            </a:r>
            <a:r>
              <a:rPr lang="ko-KR" altLang="en-US" sz="1800" dirty="0" smtClean="0"/>
              <a:t>포트폴리오 </a:t>
            </a:r>
            <a:r>
              <a:rPr lang="ko-KR" altLang="en-US" sz="1800" dirty="0"/>
              <a:t>작성 예시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4067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</a:t>
            </a:fld>
            <a:endParaRPr lang="en-US" altLang="ko-KR" sz="1100" b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668432" y="126767"/>
            <a:ext cx="6924170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 1. </a:t>
            </a:r>
            <a:r>
              <a:rPr lang="ko-KR" altLang="en-US" sz="1800" dirty="0" smtClean="0"/>
              <a:t>들어가기</a:t>
            </a:r>
            <a:endParaRPr lang="en-US" altLang="ko-KR" dirty="0"/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D1D44E9-1AE5-4A6E-97B6-D82CE2545DA0}"/>
              </a:ext>
            </a:extLst>
          </p:cNvPr>
          <p:cNvSpPr/>
          <p:nvPr/>
        </p:nvSpPr>
        <p:spPr bwMode="auto">
          <a:xfrm>
            <a:off x="1426987" y="856019"/>
            <a:ext cx="2147299" cy="2116476"/>
          </a:xfrm>
          <a:prstGeom prst="ellips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EB2FC7-7522-49C7-869F-36E30DF89580}"/>
              </a:ext>
            </a:extLst>
          </p:cNvPr>
          <p:cNvSpPr txBox="1"/>
          <p:nvPr/>
        </p:nvSpPr>
        <p:spPr>
          <a:xfrm>
            <a:off x="1859274" y="1449514"/>
            <a:ext cx="1282723" cy="9294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초중고 </a:t>
            </a:r>
            <a:r>
              <a:rPr lang="ko-KR" altLang="en-US" dirty="0"/>
              <a:t>교육</a:t>
            </a:r>
            <a:endParaRPr lang="en-US" altLang="ko-KR" dirty="0"/>
          </a:p>
          <a:p>
            <a:r>
              <a:rPr lang="ko-KR" altLang="en-US" dirty="0"/>
              <a:t>대학교 교육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학문 중심</a:t>
            </a:r>
            <a:r>
              <a:rPr lang="en-US" altLang="ko-KR" dirty="0"/>
              <a:t>)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8886EB28-C26C-4DC1-8869-04B479722706}"/>
              </a:ext>
            </a:extLst>
          </p:cNvPr>
          <p:cNvSpPr/>
          <p:nvPr/>
        </p:nvSpPr>
        <p:spPr bwMode="auto">
          <a:xfrm>
            <a:off x="2932923" y="2067397"/>
            <a:ext cx="2147299" cy="2116476"/>
          </a:xfrm>
          <a:prstGeom prst="ellips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0D4F1D-E25A-447E-ADFB-BB53986572FD}"/>
              </a:ext>
            </a:extLst>
          </p:cNvPr>
          <p:cNvSpPr txBox="1"/>
          <p:nvPr/>
        </p:nvSpPr>
        <p:spPr>
          <a:xfrm>
            <a:off x="3365210" y="2808625"/>
            <a:ext cx="1225015" cy="634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 직업 교육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신입 직업</a:t>
            </a:r>
            <a:r>
              <a:rPr lang="en-US" altLang="ko-KR" dirty="0"/>
              <a:t>)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8660E212-774B-409A-89D4-B3E1A865C5C1}"/>
              </a:ext>
            </a:extLst>
          </p:cNvPr>
          <p:cNvSpPr/>
          <p:nvPr/>
        </p:nvSpPr>
        <p:spPr bwMode="auto">
          <a:xfrm>
            <a:off x="4455042" y="2999969"/>
            <a:ext cx="2147299" cy="2116476"/>
          </a:xfrm>
          <a:prstGeom prst="ellips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453AE6-3616-41D1-A8ED-03C4591FBD87}"/>
              </a:ext>
            </a:extLst>
          </p:cNvPr>
          <p:cNvSpPr txBox="1"/>
          <p:nvPr/>
        </p:nvSpPr>
        <p:spPr>
          <a:xfrm>
            <a:off x="4887329" y="3741197"/>
            <a:ext cx="1223412" cy="9294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 직업 교육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보수 교육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 </a:t>
            </a:r>
            <a:r>
              <a:rPr lang="ko-KR" altLang="en-US" dirty="0"/>
              <a:t>직무 교육</a:t>
            </a:r>
            <a:r>
              <a:rPr lang="en-US" altLang="ko-KR" dirty="0"/>
              <a:t>)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12BE8ED4-C90C-4E86-9B7A-B1C0EE8D7B84}"/>
              </a:ext>
            </a:extLst>
          </p:cNvPr>
          <p:cNvSpPr/>
          <p:nvPr/>
        </p:nvSpPr>
        <p:spPr bwMode="auto">
          <a:xfrm>
            <a:off x="6263141" y="4210607"/>
            <a:ext cx="2147299" cy="2116476"/>
          </a:xfrm>
          <a:prstGeom prst="ellips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CB1E95-3B10-4A61-89C8-F0115F7EAFD5}"/>
              </a:ext>
            </a:extLst>
          </p:cNvPr>
          <p:cNvSpPr txBox="1"/>
          <p:nvPr/>
        </p:nvSpPr>
        <p:spPr>
          <a:xfrm>
            <a:off x="6695428" y="4951835"/>
            <a:ext cx="1149674" cy="634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 직업 교육</a:t>
            </a:r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재 교육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37659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19</a:t>
            </a:fld>
            <a:endParaRPr lang="en-US" altLang="ko-KR" sz="1100" b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22B1581-2341-41AE-984C-CD9A8040E6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6924170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2. </a:t>
            </a:r>
            <a:r>
              <a:rPr lang="ko-KR" altLang="en-US" sz="1800" dirty="0"/>
              <a:t>취업과정 </a:t>
            </a:r>
            <a:r>
              <a:rPr lang="en-US" altLang="ko-KR" sz="1800" dirty="0"/>
              <a:t>– </a:t>
            </a:r>
            <a:r>
              <a:rPr lang="ko-KR" altLang="en-US" sz="1800" dirty="0" smtClean="0"/>
              <a:t>포트폴리오 </a:t>
            </a:r>
            <a:r>
              <a:rPr lang="ko-KR" altLang="en-US" sz="1800" dirty="0"/>
              <a:t>작성 </a:t>
            </a:r>
            <a:r>
              <a:rPr lang="ko-KR" altLang="en-US" sz="1800" dirty="0" smtClean="0"/>
              <a:t>해라</a:t>
            </a:r>
            <a:endParaRPr lang="en-US" altLang="ko-KR" dirty="0"/>
          </a:p>
        </p:txBody>
      </p:sp>
      <p:sp>
        <p:nvSpPr>
          <p:cNvPr id="5" name="TextBox 4"/>
          <p:cNvSpPr txBox="1"/>
          <p:nvPr/>
        </p:nvSpPr>
        <p:spPr>
          <a:xfrm>
            <a:off x="960783" y="868017"/>
            <a:ext cx="6837128" cy="21113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6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30</a:t>
            </a:r>
            <a:r>
              <a:rPr lang="ko-KR" altLang="en-US" dirty="0" smtClean="0"/>
              <a:t>일까지 </a:t>
            </a:r>
            <a:r>
              <a:rPr lang="ko-KR" altLang="en-US" dirty="0" smtClean="0"/>
              <a:t>포트폴리오를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개씩 작성하여 </a:t>
            </a:r>
            <a:r>
              <a:rPr lang="ko-KR" altLang="en-US" dirty="0" smtClean="0"/>
              <a:t>교수님 메일로 보낼 것</a:t>
            </a:r>
            <a:r>
              <a:rPr lang="en-US" altLang="ko-KR" dirty="0" smtClean="0"/>
              <a:t>(1</a:t>
            </a:r>
            <a:r>
              <a:rPr lang="ko-KR" altLang="en-US" dirty="0" smtClean="0"/>
              <a:t>차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ko-KR" altLang="en-US" dirty="0" err="1" smtClean="0"/>
              <a:t>취업때</a:t>
            </a:r>
            <a:r>
              <a:rPr lang="ko-KR" altLang="en-US" dirty="0" smtClean="0"/>
              <a:t> 까지 </a:t>
            </a:r>
            <a:r>
              <a:rPr lang="en-US" altLang="ko-KR" dirty="0" smtClean="0"/>
              <a:t>7</a:t>
            </a:r>
            <a:r>
              <a:rPr lang="ko-KR" altLang="en-US" dirty="0" smtClean="0"/>
              <a:t>개 쓰고 나간다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안쓰면 </a:t>
            </a:r>
            <a:r>
              <a:rPr lang="ko-KR" altLang="en-US" dirty="0" err="1" smtClean="0"/>
              <a:t>회사가서</a:t>
            </a:r>
            <a:r>
              <a:rPr lang="ko-KR" altLang="en-US" dirty="0" smtClean="0"/>
              <a:t> 과제검사한다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죽이 되든 밥이 되는 써보자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로또를 사기라도 해야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당첨이 되지</a:t>
            </a:r>
            <a:r>
              <a:rPr lang="en-US" altLang="ko-KR" dirty="0" smtClean="0"/>
              <a:t>.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924383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06450" y="882246"/>
            <a:ext cx="5773695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0"/>
              </a:spcBef>
              <a:buAutoNum type="arabicPeriod"/>
            </a:pPr>
            <a:r>
              <a:rPr lang="ko-KR" altLang="en-US" dirty="0"/>
              <a:t>프로젝트 진행 요약</a:t>
            </a:r>
            <a:endParaRPr lang="en-US" altLang="ko-KR" dirty="0"/>
          </a:p>
          <a:p>
            <a:pPr marL="342900" indent="-342900">
              <a:spcBef>
                <a:spcPct val="0"/>
              </a:spcBef>
              <a:buAutoNum type="arabicPeriod"/>
            </a:pPr>
            <a:endParaRPr lang="en-US" altLang="ko-KR" dirty="0"/>
          </a:p>
          <a:p>
            <a:pPr marL="342900" indent="-342900">
              <a:spcBef>
                <a:spcPct val="0"/>
              </a:spcBef>
              <a:buAutoNum type="arabicPeriod"/>
            </a:pPr>
            <a:r>
              <a:rPr lang="ko-KR" altLang="en-US" dirty="0"/>
              <a:t>본인이 수행할 프로젝트 선택</a:t>
            </a:r>
            <a:endParaRPr lang="en-US" altLang="ko-KR" dirty="0"/>
          </a:p>
          <a:p>
            <a:pPr marL="342900" indent="-342900">
              <a:spcBef>
                <a:spcPct val="0"/>
              </a:spcBef>
              <a:buAutoNum type="arabicPeriod"/>
            </a:pPr>
            <a:endParaRPr lang="en-US" altLang="ko-KR" dirty="0"/>
          </a:p>
          <a:p>
            <a:pPr marL="342900" indent="-342900">
              <a:spcBef>
                <a:spcPct val="0"/>
              </a:spcBef>
              <a:buAutoNum type="arabicPeriod"/>
            </a:pPr>
            <a:r>
              <a:rPr lang="ko-KR" altLang="en-US" dirty="0"/>
              <a:t>시스템 개발 </a:t>
            </a:r>
            <a:r>
              <a:rPr lang="ko-KR" altLang="en-US" dirty="0" smtClean="0"/>
              <a:t>요청서</a:t>
            </a:r>
            <a:r>
              <a:rPr lang="en-US" altLang="ko-KR" dirty="0" smtClean="0"/>
              <a:t>(</a:t>
            </a:r>
            <a:r>
              <a:rPr lang="ko-KR" altLang="en-US" dirty="0" smtClean="0"/>
              <a:t>연계 회사측 요구사항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pPr marL="342900" indent="-342900">
              <a:spcBef>
                <a:spcPct val="0"/>
              </a:spcBef>
              <a:buAutoNum type="arabicPeriod"/>
            </a:pP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r>
              <a:rPr lang="ko-KR" altLang="en-US" dirty="0"/>
              <a:t>프로젝트 계획서</a:t>
            </a:r>
            <a:r>
              <a:rPr lang="en-US" altLang="ko-KR" dirty="0"/>
              <a:t> </a:t>
            </a:r>
            <a:r>
              <a:rPr lang="ko-KR" altLang="en-US" dirty="0"/>
              <a:t>작성</a:t>
            </a: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r>
              <a:rPr lang="ko-KR" altLang="en-US" dirty="0"/>
              <a:t>요구사항정의서 작성</a:t>
            </a: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r>
              <a:rPr lang="ko-KR" altLang="en-US" dirty="0"/>
              <a:t>프로그램 목록 작성</a:t>
            </a: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r>
              <a:rPr lang="ko-KR" altLang="en-US" dirty="0"/>
              <a:t>화면설계서 작성</a:t>
            </a: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r>
              <a:rPr lang="ko-KR" altLang="en-US" dirty="0"/>
              <a:t>인터페이스 설계서 작성</a:t>
            </a: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r>
              <a:rPr lang="ko-KR" altLang="en-US" dirty="0"/>
              <a:t>데이터베이스 설계서 작성</a:t>
            </a: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r>
              <a:rPr lang="ko-KR" altLang="en-US" dirty="0"/>
              <a:t>통합테스트 시나리오</a:t>
            </a:r>
            <a:r>
              <a:rPr lang="en-US" altLang="ko-KR" dirty="0"/>
              <a:t>/</a:t>
            </a:r>
            <a:r>
              <a:rPr lang="ko-KR" altLang="en-US" dirty="0"/>
              <a:t>결과서 작성</a:t>
            </a: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endParaRPr lang="en-US" altLang="ko-KR" dirty="0"/>
          </a:p>
          <a:p>
            <a:pPr marL="342900" indent="-342900">
              <a:spcBef>
                <a:spcPct val="0"/>
              </a:spcBef>
              <a:buFontTx/>
              <a:buAutoNum type="arabicPeriod"/>
            </a:pPr>
            <a:r>
              <a:rPr lang="ko-KR" altLang="en-US" dirty="0"/>
              <a:t>프로젝트 완료보고서 작성</a:t>
            </a:r>
            <a:endParaRPr lang="en-US" altLang="ko-KR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F22B1581-2341-41AE-984C-CD9A8040E6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6924170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2. </a:t>
            </a:r>
            <a:r>
              <a:rPr lang="ko-KR" altLang="en-US" sz="1800" dirty="0"/>
              <a:t>취업과정 </a:t>
            </a:r>
            <a:r>
              <a:rPr lang="en-US" altLang="ko-KR" sz="1800" dirty="0"/>
              <a:t>– </a:t>
            </a:r>
            <a:r>
              <a:rPr lang="ko-KR" altLang="en-US" sz="1800" dirty="0" smtClean="0"/>
              <a:t>취업 프로젝트 준비</a:t>
            </a:r>
            <a:endParaRPr lang="en-US" altLang="ko-KR" dirty="0"/>
          </a:p>
        </p:txBody>
      </p:sp>
      <p:sp>
        <p:nvSpPr>
          <p:cNvPr id="2" name="TextBox 1"/>
          <p:cNvSpPr txBox="1"/>
          <p:nvPr/>
        </p:nvSpPr>
        <p:spPr>
          <a:xfrm>
            <a:off x="5811078" y="2968487"/>
            <a:ext cx="3243196" cy="929485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smtClean="0"/>
              <a:t>무슨 </a:t>
            </a:r>
            <a:r>
              <a:rPr lang="en-US" altLang="ko-KR" dirty="0" smtClean="0"/>
              <a:t>document</a:t>
            </a:r>
            <a:r>
              <a:rPr lang="ko-KR" altLang="en-US" dirty="0" smtClean="0"/>
              <a:t>를 작성하는지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무슨 내용으로 발표를 하는지</a:t>
            </a:r>
            <a:endParaRPr lang="en-US" altLang="ko-KR" dirty="0" smtClean="0"/>
          </a:p>
          <a:p>
            <a:pPr marL="285750" indent="-285750">
              <a:buFontTx/>
              <a:buChar char="-"/>
            </a:pPr>
            <a:r>
              <a:rPr lang="ko-KR" altLang="en-US" dirty="0" smtClean="0"/>
              <a:t>설마 코드 검사하겠냐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8642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906450" y="882246"/>
            <a:ext cx="7515307" cy="35373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0"/>
              </a:spcBef>
              <a:buAutoNum type="arabicPeriod"/>
            </a:pPr>
            <a:r>
              <a:rPr lang="ko-KR" altLang="en-US" dirty="0" smtClean="0"/>
              <a:t>밖에 춥고 어렵다</a:t>
            </a:r>
            <a:endParaRPr lang="en-US" altLang="ko-KR" dirty="0" smtClean="0"/>
          </a:p>
          <a:p>
            <a:pPr marL="342900" indent="-342900">
              <a:spcBef>
                <a:spcPct val="0"/>
              </a:spcBef>
              <a:buAutoNum type="arabicPeriod"/>
            </a:pPr>
            <a:endParaRPr lang="en-US" altLang="ko-KR" dirty="0" smtClean="0"/>
          </a:p>
          <a:p>
            <a:pPr marL="342900" indent="-342900">
              <a:spcBef>
                <a:spcPct val="0"/>
              </a:spcBef>
              <a:buAutoNum type="arabicPeriod"/>
            </a:pPr>
            <a:endParaRPr lang="en-US" altLang="ko-KR" dirty="0" smtClean="0"/>
          </a:p>
          <a:p>
            <a:pPr marL="342900" indent="-342900">
              <a:spcBef>
                <a:spcPct val="0"/>
              </a:spcBef>
              <a:buAutoNum type="arabicPeriod"/>
            </a:pPr>
            <a:r>
              <a:rPr lang="ko-KR" altLang="en-US" dirty="0" smtClean="0"/>
              <a:t>취업은</a:t>
            </a:r>
            <a:r>
              <a:rPr lang="en-US" altLang="ko-KR" dirty="0" smtClean="0"/>
              <a:t> </a:t>
            </a:r>
            <a:r>
              <a:rPr lang="ko-KR" altLang="en-US" dirty="0" smtClean="0"/>
              <a:t>중매</a:t>
            </a:r>
            <a:r>
              <a:rPr lang="en-US" altLang="ko-KR" dirty="0" smtClean="0"/>
              <a:t> (</a:t>
            </a:r>
            <a:r>
              <a:rPr lang="ko-KR" altLang="en-US" dirty="0" smtClean="0"/>
              <a:t>학생이 보는 눈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기업이 보는 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중간의 교수님들</a:t>
            </a:r>
            <a:r>
              <a:rPr lang="en-US" altLang="ko-KR" dirty="0" smtClean="0"/>
              <a:t>)</a:t>
            </a:r>
          </a:p>
          <a:p>
            <a:pPr>
              <a:spcBef>
                <a:spcPct val="0"/>
              </a:spcBef>
            </a:pPr>
            <a:r>
              <a:rPr lang="en-US" altLang="ko-KR" dirty="0" smtClean="0"/>
              <a:t>       -&gt; </a:t>
            </a:r>
            <a:r>
              <a:rPr lang="ko-KR" altLang="en-US" dirty="0" smtClean="0"/>
              <a:t>연예 결혼 해</a:t>
            </a:r>
            <a:r>
              <a:rPr lang="en-US" altLang="ko-KR" dirty="0" smtClean="0"/>
              <a:t>…</a:t>
            </a:r>
            <a:r>
              <a:rPr lang="ko-KR" altLang="en-US" dirty="0" smtClean="0"/>
              <a:t>교수님 </a:t>
            </a:r>
            <a:r>
              <a:rPr lang="ko-KR" altLang="en-US" dirty="0" err="1" smtClean="0"/>
              <a:t>땡큐</a:t>
            </a:r>
            <a:r>
              <a:rPr lang="en-US" altLang="ko-KR" dirty="0" smtClean="0"/>
              <a:t>.. </a:t>
            </a:r>
            <a:r>
              <a:rPr lang="ko-KR" altLang="en-US" dirty="0" smtClean="0"/>
              <a:t>선 자리가 많이 들어와야 </a:t>
            </a:r>
            <a:r>
              <a:rPr lang="ko-KR" altLang="en-US" dirty="0" err="1" smtClean="0"/>
              <a:t>될텐데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>
              <a:spcBef>
                <a:spcPct val="0"/>
              </a:spcBef>
            </a:pPr>
            <a:r>
              <a:rPr lang="en-US" altLang="ko-KR" dirty="0" smtClean="0"/>
              <a:t>       -&gt; </a:t>
            </a:r>
            <a:r>
              <a:rPr lang="ko-KR" altLang="en-US" dirty="0" smtClean="0"/>
              <a:t>잘해도 빰</a:t>
            </a:r>
            <a:r>
              <a:rPr lang="en-US" altLang="ko-KR" dirty="0" smtClean="0"/>
              <a:t>..</a:t>
            </a:r>
          </a:p>
          <a:p>
            <a:pPr>
              <a:spcBef>
                <a:spcPct val="0"/>
              </a:spcBef>
            </a:pPr>
            <a:r>
              <a:rPr lang="en-US" altLang="ko-KR" dirty="0" smtClean="0"/>
              <a:t>       -&gt; </a:t>
            </a:r>
            <a:r>
              <a:rPr lang="ko-KR" altLang="en-US" dirty="0" smtClean="0"/>
              <a:t>무작정 서로를 까도 안되고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눈 높아도 안되고</a:t>
            </a:r>
            <a:r>
              <a:rPr lang="en-US" altLang="ko-KR" dirty="0" smtClean="0"/>
              <a:t>.</a:t>
            </a:r>
          </a:p>
          <a:p>
            <a:pPr marL="342900" indent="-342900">
              <a:spcBef>
                <a:spcPct val="0"/>
              </a:spcBef>
              <a:buAutoNum type="arabicPeriod"/>
            </a:pPr>
            <a:endParaRPr lang="en-US" altLang="ko-KR" dirty="0"/>
          </a:p>
          <a:p>
            <a:pPr marL="342900" indent="-342900">
              <a:spcBef>
                <a:spcPct val="0"/>
              </a:spcBef>
              <a:buAutoNum type="arabicPeriod"/>
            </a:pPr>
            <a:endParaRPr lang="en-US" altLang="ko-KR" dirty="0"/>
          </a:p>
          <a:p>
            <a:pPr>
              <a:spcBef>
                <a:spcPct val="0"/>
              </a:spcBef>
            </a:pPr>
            <a:r>
              <a:rPr lang="en-US" altLang="ko-KR" dirty="0" smtClean="0"/>
              <a:t>3. </a:t>
            </a:r>
            <a:r>
              <a:rPr lang="ko-KR" altLang="en-US" dirty="0" smtClean="0"/>
              <a:t>작년과 변화가 조금 있다</a:t>
            </a:r>
            <a:endParaRPr lang="en-US" altLang="ko-KR" dirty="0" smtClean="0"/>
          </a:p>
          <a:p>
            <a:pPr>
              <a:spcBef>
                <a:spcPct val="0"/>
              </a:spcBef>
            </a:pPr>
            <a:endParaRPr lang="en-US" altLang="ko-KR" dirty="0"/>
          </a:p>
          <a:p>
            <a:pPr>
              <a:spcBef>
                <a:spcPct val="0"/>
              </a:spcBef>
            </a:pPr>
            <a:endParaRPr lang="en-US" altLang="ko-KR" dirty="0" smtClean="0"/>
          </a:p>
          <a:p>
            <a:pPr>
              <a:spcBef>
                <a:spcPct val="0"/>
              </a:spcBef>
            </a:pPr>
            <a:r>
              <a:rPr lang="en-US" altLang="ko-KR" dirty="0" smtClean="0"/>
              <a:t>4. </a:t>
            </a:r>
            <a:r>
              <a:rPr lang="ko-KR" altLang="en-US" dirty="0" smtClean="0"/>
              <a:t>그렇지만 좋은 결과 만들고 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영업 간다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F22B1581-2341-41AE-984C-CD9A8040E6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6924170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3. 2023 </a:t>
            </a:r>
            <a:r>
              <a:rPr lang="ko-KR" altLang="en-US" sz="1800" dirty="0" smtClean="0"/>
              <a:t>현재상황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88918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2</a:t>
            </a:fld>
            <a:endParaRPr lang="en-US" altLang="ko-KR" sz="1100" b="0"/>
          </a:p>
        </p:txBody>
      </p:sp>
      <p:sp>
        <p:nvSpPr>
          <p:cNvPr id="6" name="TextBox 5"/>
          <p:cNvSpPr txBox="1"/>
          <p:nvPr/>
        </p:nvSpPr>
        <p:spPr>
          <a:xfrm>
            <a:off x="820497" y="901944"/>
            <a:ext cx="8367235" cy="5066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여러분 </a:t>
            </a:r>
            <a:r>
              <a:rPr lang="ko-KR" altLang="en-US" dirty="0" err="1"/>
              <a:t>우리과의</a:t>
            </a:r>
            <a:r>
              <a:rPr lang="ko-KR" altLang="en-US" dirty="0"/>
              <a:t> 목표는 </a:t>
            </a:r>
            <a:r>
              <a:rPr lang="en-US" altLang="ko-KR" dirty="0"/>
              <a:t>IT</a:t>
            </a:r>
            <a:r>
              <a:rPr lang="ko-KR" altLang="en-US" dirty="0"/>
              <a:t>직업 군으로 취업이 목표입니다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우리가 가려는 </a:t>
            </a:r>
            <a:r>
              <a:rPr lang="en-US" altLang="ko-KR" dirty="0"/>
              <a:t>IT</a:t>
            </a:r>
            <a:r>
              <a:rPr lang="ko-KR" altLang="en-US" dirty="0"/>
              <a:t>직업은 무엇인가요</a:t>
            </a:r>
            <a:r>
              <a:rPr lang="en-US" altLang="ko-KR" dirty="0"/>
              <a:t>? </a:t>
            </a:r>
            <a:r>
              <a:rPr lang="ko-KR" altLang="en-US" dirty="0"/>
              <a:t>고민해 봅시다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IT</a:t>
            </a:r>
            <a:r>
              <a:rPr lang="ko-KR" altLang="en-US" dirty="0" err="1"/>
              <a:t>직업중</a:t>
            </a:r>
            <a:r>
              <a:rPr lang="ko-KR" altLang="en-US" dirty="0"/>
              <a:t> 가장 큰 부분은 기업의 정보시스템과 연관된 업무를 하는 것이 가장 크며 취업기회도 가장 많습니다</a:t>
            </a:r>
            <a:r>
              <a:rPr lang="en-US" altLang="ko-KR" dirty="0"/>
              <a:t>. (</a:t>
            </a:r>
            <a:r>
              <a:rPr lang="ko-KR" altLang="en-US" dirty="0"/>
              <a:t>기업전산실</a:t>
            </a:r>
            <a:r>
              <a:rPr lang="en-US" altLang="ko-KR" dirty="0"/>
              <a:t>, </a:t>
            </a:r>
            <a:r>
              <a:rPr lang="ko-KR" altLang="en-US" dirty="0"/>
              <a:t>기업정보시스템 개발회사</a:t>
            </a:r>
            <a:r>
              <a:rPr lang="en-US" altLang="ko-KR" dirty="0"/>
              <a:t> vs </a:t>
            </a:r>
            <a:r>
              <a:rPr lang="ko-KR" altLang="en-US" dirty="0"/>
              <a:t>개인 </a:t>
            </a:r>
            <a:r>
              <a:rPr lang="ko-KR" altLang="en-US" dirty="0" smtClean="0"/>
              <a:t>게임 </a:t>
            </a:r>
            <a:r>
              <a:rPr lang="ko-KR" altLang="en-US" dirty="0"/>
              <a:t>개발 창업자 </a:t>
            </a:r>
            <a:r>
              <a:rPr lang="en-US" altLang="ko-KR" dirty="0"/>
              <a:t>vs </a:t>
            </a:r>
            <a:r>
              <a:rPr lang="ko-KR" altLang="en-US" dirty="0"/>
              <a:t>컴퓨터 공학 교수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그럼 경험해볼 기업을 이해하고 기업 컴퓨팅을 이해하여야 합니다</a:t>
            </a:r>
            <a:r>
              <a:rPr lang="en-US" altLang="ko-KR" dirty="0"/>
              <a:t>.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만일 여러분이 어느 회사에 지원하고 그 곳에서 면접제안이 들어왔다면 무엇부터 해야 할까요</a:t>
            </a:r>
            <a:r>
              <a:rPr lang="en-US" altLang="ko-KR" dirty="0"/>
              <a:t>? 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아마 해당 회사의 홈페이지를 뒤질 겁니다</a:t>
            </a:r>
            <a:r>
              <a:rPr lang="en-US" altLang="ko-KR" dirty="0"/>
              <a:t>. </a:t>
            </a:r>
            <a:r>
              <a:rPr lang="ko-KR" altLang="en-US" dirty="0"/>
              <a:t>더 자세히 준비한다면 </a:t>
            </a:r>
            <a:r>
              <a:rPr lang="en-US" altLang="ko-KR" dirty="0"/>
              <a:t>Top-down Approach </a:t>
            </a:r>
            <a:r>
              <a:rPr lang="ko-KR" altLang="en-US" dirty="0"/>
              <a:t>로 접근</a:t>
            </a:r>
            <a:r>
              <a:rPr lang="en-US" altLang="ko-KR" dirty="0"/>
              <a:t>(</a:t>
            </a:r>
            <a:r>
              <a:rPr lang="ko-KR" altLang="en-US" dirty="0"/>
              <a:t>하향식으로 접근</a:t>
            </a:r>
            <a:r>
              <a:rPr lang="en-US" altLang="ko-KR" dirty="0"/>
              <a:t>)</a:t>
            </a:r>
            <a:r>
              <a:rPr lang="ko-KR" altLang="en-US" dirty="0"/>
              <a:t>하여야 합니다</a:t>
            </a:r>
            <a:r>
              <a:rPr lang="en-US" altLang="ko-KR" dirty="0"/>
              <a:t>. </a:t>
            </a:r>
            <a:r>
              <a:rPr lang="ko-KR" altLang="en-US" dirty="0"/>
              <a:t>그럼 무엇을 해야 할까요</a:t>
            </a:r>
            <a:r>
              <a:rPr lang="en-US" altLang="ko-KR" dirty="0"/>
              <a:t>?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그리고 그 절차는 어떻게 될까요</a:t>
            </a:r>
            <a:r>
              <a:rPr lang="en-US" altLang="ko-KR" dirty="0"/>
              <a:t>?</a:t>
            </a:r>
            <a:r>
              <a:rPr lang="ko-KR" altLang="en-US" dirty="0">
                <a:solidFill>
                  <a:schemeClr val="bg1"/>
                </a:solidFill>
              </a:rPr>
              <a:t>먼저 해당기업 또는 유사기업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만일 위탁업체</a:t>
            </a:r>
            <a:r>
              <a:rPr lang="en-US" altLang="ko-KR" dirty="0">
                <a:solidFill>
                  <a:schemeClr val="bg1"/>
                </a:solidFill>
              </a:rPr>
              <a:t> (out-sourcing)</a:t>
            </a:r>
            <a:r>
              <a:rPr lang="ko-KR" altLang="en-US" dirty="0">
                <a:solidFill>
                  <a:schemeClr val="bg1"/>
                </a:solidFill>
              </a:rPr>
              <a:t>나 구축업체라면 해당 업종 대표회사의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ko-KR" altLang="en-US" dirty="0">
                <a:solidFill>
                  <a:schemeClr val="bg1"/>
                </a:solidFill>
              </a:rPr>
              <a:t>해당업체가 은행권시스템개발사라면 은행사의</a:t>
            </a:r>
            <a:r>
              <a:rPr lang="en-US" altLang="ko-KR" dirty="0">
                <a:solidFill>
                  <a:schemeClr val="bg1"/>
                </a:solidFill>
              </a:rPr>
              <a:t>)) </a:t>
            </a:r>
            <a:r>
              <a:rPr lang="ko-KR" altLang="en-US" dirty="0">
                <a:solidFill>
                  <a:schemeClr val="bg1"/>
                </a:solidFill>
              </a:rPr>
              <a:t>의 조직 도를 확보하셔요</a:t>
            </a:r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9A8DFDD-721B-4231-A479-11C20ED4AA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6924170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 1. </a:t>
            </a:r>
            <a:r>
              <a:rPr lang="ko-KR" altLang="en-US" sz="1800" dirty="0"/>
              <a:t>들어가기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662892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331782" name="Rectangle 3"/>
          <p:cNvSpPr txBox="1">
            <a:spLocks noChangeArrowheads="1"/>
          </p:cNvSpPr>
          <p:nvPr/>
        </p:nvSpPr>
        <p:spPr bwMode="auto">
          <a:xfrm>
            <a:off x="910811" y="782281"/>
            <a:ext cx="6558501" cy="478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457200" indent="-457200">
              <a:spcBef>
                <a:spcPct val="0"/>
              </a:spcBef>
              <a:buAutoNum type="arabicPeriod"/>
            </a:pPr>
            <a:r>
              <a:rPr lang="ko-KR" altLang="en-US" dirty="0"/>
              <a:t>구직 절차</a:t>
            </a: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3</a:t>
            </a:fld>
            <a:endParaRPr lang="en-US" altLang="ko-KR" sz="1100" b="0"/>
          </a:p>
        </p:txBody>
      </p:sp>
      <p:sp>
        <p:nvSpPr>
          <p:cNvPr id="3" name="직사각형 2"/>
          <p:cNvSpPr/>
          <p:nvPr/>
        </p:nvSpPr>
        <p:spPr bwMode="auto">
          <a:xfrm>
            <a:off x="1319917" y="1478943"/>
            <a:ext cx="1594236" cy="771276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1319917" y="2621295"/>
            <a:ext cx="1594236" cy="771276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9" name="직사각형 8"/>
          <p:cNvSpPr/>
          <p:nvPr/>
        </p:nvSpPr>
        <p:spPr bwMode="auto">
          <a:xfrm>
            <a:off x="1319917" y="4122763"/>
            <a:ext cx="1594236" cy="771276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10" name="직사각형 9"/>
          <p:cNvSpPr/>
          <p:nvPr/>
        </p:nvSpPr>
        <p:spPr bwMode="auto">
          <a:xfrm>
            <a:off x="1319917" y="5188241"/>
            <a:ext cx="1594236" cy="771276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11" name="직사각형 10"/>
          <p:cNvSpPr/>
          <p:nvPr/>
        </p:nvSpPr>
        <p:spPr bwMode="auto">
          <a:xfrm>
            <a:off x="6115802" y="1544619"/>
            <a:ext cx="1594236" cy="771276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12" name="직사각형 11"/>
          <p:cNvSpPr/>
          <p:nvPr/>
        </p:nvSpPr>
        <p:spPr bwMode="auto">
          <a:xfrm>
            <a:off x="6103381" y="2605977"/>
            <a:ext cx="1594236" cy="771276"/>
          </a:xfrm>
          <a:prstGeom prst="rect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38577" y="1658942"/>
            <a:ext cx="10775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나를 알기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06771" y="2758551"/>
            <a:ext cx="1282723" cy="634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직업 도메인</a:t>
            </a:r>
            <a:endParaRPr lang="en-US" altLang="ko-KR" dirty="0"/>
          </a:p>
          <a:p>
            <a:r>
              <a:rPr lang="ko-KR" altLang="en-US" dirty="0"/>
              <a:t>설정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435984" y="4193014"/>
            <a:ext cx="1282723" cy="634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</a:t>
            </a:r>
            <a:r>
              <a:rPr lang="ko-KR" altLang="en-US"/>
              <a:t>업 </a:t>
            </a:r>
            <a:r>
              <a:rPr lang="ko-KR" altLang="en-US" dirty="0"/>
              <a:t>도메인</a:t>
            </a:r>
            <a:endParaRPr lang="en-US" altLang="ko-KR" dirty="0"/>
          </a:p>
          <a:p>
            <a:r>
              <a:rPr lang="ko-KR" altLang="en-US" dirty="0"/>
              <a:t>설정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89391" y="5281491"/>
            <a:ext cx="17174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이력</a:t>
            </a:r>
            <a:r>
              <a:rPr lang="en-US" altLang="ko-KR" dirty="0"/>
              <a:t>,</a:t>
            </a:r>
            <a:r>
              <a:rPr lang="ko-KR" altLang="en-US" dirty="0"/>
              <a:t>자기소개서포트폴리오 작성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03381" y="1646031"/>
            <a:ext cx="1717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면접전형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180244" y="2788383"/>
            <a:ext cx="17174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수습사원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14153" y="1494375"/>
            <a:ext cx="2335126" cy="72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나의 장단점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나의 </a:t>
            </a:r>
            <a:r>
              <a:rPr lang="en-US" altLang="ko-KR" sz="1200" dirty="0"/>
              <a:t>skillset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 err="1"/>
              <a:t>swot</a:t>
            </a:r>
            <a:r>
              <a:rPr lang="en-US" altLang="ko-KR" sz="1200" dirty="0"/>
              <a:t>, fishbone, </a:t>
            </a:r>
            <a:r>
              <a:rPr lang="en-US" altLang="ko-KR" sz="1200" dirty="0" err="1"/>
              <a:t>mindmap</a:t>
            </a:r>
            <a:endParaRPr lang="ko-KR" alt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2914153" y="2362308"/>
            <a:ext cx="2997937" cy="16065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IT</a:t>
            </a:r>
            <a:r>
              <a:rPr lang="ko-KR" altLang="en-US" sz="1200" dirty="0"/>
              <a:t>개발</a:t>
            </a:r>
            <a:r>
              <a:rPr lang="en-US" altLang="ko-KR" sz="1200" dirty="0"/>
              <a:t>(SI/SM)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IT</a:t>
            </a:r>
            <a:r>
              <a:rPr lang="ko-KR" altLang="en-US" sz="1200" dirty="0"/>
              <a:t>운영</a:t>
            </a:r>
            <a:r>
              <a:rPr lang="en-US" altLang="ko-KR" sz="1200" dirty="0"/>
              <a:t>(</a:t>
            </a:r>
            <a:r>
              <a:rPr lang="ko-KR" altLang="en-US" sz="1200" dirty="0"/>
              <a:t>시스템</a:t>
            </a:r>
            <a:r>
              <a:rPr lang="en-US" altLang="ko-KR" sz="1200" dirty="0"/>
              <a:t>,</a:t>
            </a:r>
            <a:r>
              <a:rPr lang="ko-KR" altLang="en-US" sz="1200" dirty="0"/>
              <a:t>네트워크</a:t>
            </a:r>
            <a:r>
              <a:rPr lang="en-US" altLang="ko-KR" sz="1200" dirty="0"/>
              <a:t>,</a:t>
            </a:r>
            <a:r>
              <a:rPr lang="ko-KR" altLang="en-US" sz="1200" dirty="0"/>
              <a:t>보안</a:t>
            </a:r>
            <a:r>
              <a:rPr lang="en-US" altLang="ko-KR" sz="1200" dirty="0"/>
              <a:t>,</a:t>
            </a:r>
            <a:r>
              <a:rPr lang="ko-KR" altLang="en-US" sz="1200" dirty="0"/>
              <a:t>솔루션</a:t>
            </a:r>
            <a:r>
              <a:rPr lang="en-US" altLang="ko-KR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IT</a:t>
            </a:r>
            <a:r>
              <a:rPr lang="ko-KR" altLang="en-US" sz="1200" dirty="0"/>
              <a:t>기획</a:t>
            </a:r>
            <a:r>
              <a:rPr lang="en-US" altLang="ko-KR" sz="1200" dirty="0"/>
              <a:t>(</a:t>
            </a:r>
            <a:r>
              <a:rPr lang="ko-KR" altLang="en-US" sz="1200" dirty="0"/>
              <a:t>일반기획</a:t>
            </a:r>
            <a:r>
              <a:rPr lang="en-US" altLang="ko-KR" sz="1200" dirty="0"/>
              <a:t>,</a:t>
            </a:r>
            <a:r>
              <a:rPr lang="ko-KR" altLang="en-US" sz="1200" dirty="0"/>
              <a:t>제안</a:t>
            </a:r>
            <a:r>
              <a:rPr lang="en-US" altLang="ko-KR" sz="1200" dirty="0"/>
              <a:t>,</a:t>
            </a:r>
            <a:r>
              <a:rPr lang="ko-KR" altLang="en-US" sz="1200" dirty="0"/>
              <a:t>견적</a:t>
            </a:r>
            <a:r>
              <a:rPr lang="en-US" altLang="ko-KR" sz="1200" dirty="0"/>
              <a:t>,</a:t>
            </a:r>
            <a:r>
              <a:rPr lang="ko-KR" altLang="en-US" sz="1200" dirty="0"/>
              <a:t>기술영업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매뉴얼 번역</a:t>
            </a:r>
            <a:r>
              <a:rPr lang="en-US" altLang="ko-KR" sz="1200" dirty="0"/>
              <a:t>,</a:t>
            </a:r>
            <a:r>
              <a:rPr lang="ko-KR" altLang="en-US" sz="1200" dirty="0"/>
              <a:t>해외사업</a:t>
            </a:r>
            <a:r>
              <a:rPr lang="en-US" altLang="ko-KR" sz="1200" dirty="0"/>
              <a:t>,</a:t>
            </a:r>
            <a:r>
              <a:rPr lang="ko-KR" altLang="en-US" sz="1200" dirty="0"/>
              <a:t>수출입</a:t>
            </a:r>
            <a:r>
              <a:rPr lang="en-US" altLang="ko-KR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/>
              <a:t>IT</a:t>
            </a:r>
            <a:r>
              <a:rPr lang="ko-KR" altLang="en-US" sz="1200" dirty="0"/>
              <a:t>관재</a:t>
            </a:r>
            <a:r>
              <a:rPr lang="en-US" altLang="ko-KR" sz="1200" dirty="0"/>
              <a:t>(</a:t>
            </a:r>
            <a:r>
              <a:rPr lang="ko-KR" altLang="en-US" sz="1200" dirty="0"/>
              <a:t>시스템관제</a:t>
            </a:r>
            <a:r>
              <a:rPr lang="en-US" altLang="ko-KR" sz="1200" dirty="0"/>
              <a:t>,</a:t>
            </a:r>
            <a:r>
              <a:rPr lang="ko-KR" altLang="en-US" sz="1200" dirty="0"/>
              <a:t>보안관제등</a:t>
            </a:r>
            <a:r>
              <a:rPr lang="en-US" altLang="ko-KR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200" dirty="0" smtClean="0"/>
              <a:t>AI</a:t>
            </a:r>
            <a:r>
              <a:rPr lang="ko-KR" altLang="en-US" sz="1200" dirty="0" smtClean="0"/>
              <a:t>분석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음</a:t>
            </a:r>
            <a:r>
              <a:rPr lang="en-US" altLang="ko-KR" sz="1200" dirty="0" smtClean="0"/>
              <a:t>, </a:t>
            </a:r>
            <a:r>
              <a:rPr lang="ko-KR" altLang="en-US" sz="1200" dirty="0" smtClean="0"/>
              <a:t>찾아보자고</a:t>
            </a:r>
            <a:r>
              <a:rPr lang="en-US" altLang="ko-KR" sz="1200" dirty="0" smtClean="0"/>
              <a:t>. </a:t>
            </a:r>
            <a:r>
              <a:rPr lang="ko-KR" altLang="en-US" sz="1200" dirty="0" err="1" smtClean="0"/>
              <a:t>문이열릴까</a:t>
            </a:r>
            <a:r>
              <a:rPr lang="en-US" altLang="ko-KR" sz="1200" dirty="0" smtClean="0"/>
              <a:t>?)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u="sng" dirty="0" smtClean="0"/>
              <a:t>하나를 </a:t>
            </a:r>
            <a:r>
              <a:rPr lang="ko-KR" altLang="en-US" sz="1200" u="sng" dirty="0"/>
              <a:t>고르지 말고 순위를 정하자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948375" y="4111224"/>
            <a:ext cx="2537874" cy="941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회사 알기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대중소기업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 err="1"/>
              <a:t>파트너사</a:t>
            </a:r>
            <a:r>
              <a:rPr lang="en-US" altLang="ko-KR" sz="1200" dirty="0"/>
              <a:t>, </a:t>
            </a:r>
            <a:r>
              <a:rPr lang="ko-KR" altLang="en-US" sz="1200" dirty="0"/>
              <a:t>프리랜서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계란을 한 바구니에 담지 마라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021366" y="5261627"/>
            <a:ext cx="4249881" cy="11633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글쓰기 전략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상대방 입장에서 글쓰기</a:t>
            </a:r>
            <a:r>
              <a:rPr lang="en-US" altLang="ko-KR" sz="1200" dirty="0"/>
              <a:t>-</a:t>
            </a:r>
            <a:r>
              <a:rPr lang="ko-KR" altLang="en-US" sz="1200" dirty="0"/>
              <a:t>그들은 너의 일기는 관심 없다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학생부 전형</a:t>
            </a:r>
            <a:r>
              <a:rPr lang="en-US" altLang="ko-KR" sz="1200" dirty="0"/>
              <a:t>, </a:t>
            </a:r>
            <a:r>
              <a:rPr lang="ko-KR" altLang="en-US" sz="1200" dirty="0"/>
              <a:t>내신은 바꿀 수 없다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수능은 공무원전형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200" dirty="0"/>
          </a:p>
        </p:txBody>
      </p:sp>
      <p:sp>
        <p:nvSpPr>
          <p:cNvPr id="7" name="아래쪽 화살표 6"/>
          <p:cNvSpPr/>
          <p:nvPr/>
        </p:nvSpPr>
        <p:spPr bwMode="auto">
          <a:xfrm>
            <a:off x="1912289" y="2299995"/>
            <a:ext cx="222636" cy="254227"/>
          </a:xfrm>
          <a:prstGeom prst="downArrow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26" name="아래쪽 화살표 25"/>
          <p:cNvSpPr/>
          <p:nvPr/>
        </p:nvSpPr>
        <p:spPr bwMode="auto">
          <a:xfrm>
            <a:off x="1925496" y="3504659"/>
            <a:ext cx="222636" cy="254227"/>
          </a:xfrm>
          <a:prstGeom prst="downArrow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27" name="아래쪽 화살표 26"/>
          <p:cNvSpPr/>
          <p:nvPr/>
        </p:nvSpPr>
        <p:spPr bwMode="auto">
          <a:xfrm>
            <a:off x="1955248" y="4944361"/>
            <a:ext cx="222636" cy="254227"/>
          </a:xfrm>
          <a:prstGeom prst="downArrow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28" name="아래쪽 화살표 27"/>
          <p:cNvSpPr/>
          <p:nvPr/>
        </p:nvSpPr>
        <p:spPr bwMode="auto">
          <a:xfrm>
            <a:off x="6789181" y="2340422"/>
            <a:ext cx="222636" cy="254227"/>
          </a:xfrm>
          <a:prstGeom prst="downArrow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712077" y="1490750"/>
            <a:ext cx="1505540" cy="9417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자세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호감도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순발력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위기 대처 능력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697617" y="2656039"/>
            <a:ext cx="228460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인성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남에 대한 이해 배려</a:t>
            </a:r>
            <a:r>
              <a:rPr lang="en-US" altLang="ko-KR" sz="1200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나 아프니까 나 좀 봐줘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사회성</a:t>
            </a:r>
            <a:r>
              <a:rPr lang="en-US" altLang="ko-KR" sz="1200" dirty="0" smtClean="0"/>
              <a:t>(</a:t>
            </a:r>
            <a:r>
              <a:rPr lang="ko-KR" altLang="en-US" sz="1200" dirty="0" smtClean="0"/>
              <a:t>결석</a:t>
            </a:r>
            <a:r>
              <a:rPr lang="en-US" altLang="ko-KR" sz="1200" dirty="0"/>
              <a:t>/</a:t>
            </a:r>
            <a:r>
              <a:rPr lang="ko-KR" altLang="en-US" sz="1200" dirty="0" smtClean="0"/>
              <a:t>지각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  (</a:t>
            </a:r>
            <a:r>
              <a:rPr lang="ko-KR" altLang="en-US" sz="1200" dirty="0" smtClean="0"/>
              <a:t>여기가 동남아 남미</a:t>
            </a:r>
            <a:r>
              <a:rPr lang="en-US" altLang="ko-KR" sz="1200" dirty="0" smtClean="0"/>
              <a:t>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 smtClean="0"/>
              <a:t>책임감</a:t>
            </a:r>
            <a:r>
              <a:rPr lang="en-US" altLang="ko-KR" sz="1200" dirty="0" smtClean="0"/>
              <a:t>,</a:t>
            </a:r>
            <a:r>
              <a:rPr lang="ko-KR" altLang="en-US" sz="1200" dirty="0" smtClean="0"/>
              <a:t>신뢰</a:t>
            </a:r>
            <a:r>
              <a:rPr lang="ko-KR" altLang="en-US" sz="1200" dirty="0"/>
              <a:t>성</a:t>
            </a:r>
            <a:endParaRPr lang="en-US" altLang="ko-KR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200" dirty="0"/>
              <a:t>술 먹으면 개</a:t>
            </a:r>
          </a:p>
        </p:txBody>
      </p:sp>
      <p:sp>
        <p:nvSpPr>
          <p:cNvPr id="31" name="아래쪽 화살표 30"/>
          <p:cNvSpPr/>
          <p:nvPr/>
        </p:nvSpPr>
        <p:spPr bwMode="auto">
          <a:xfrm>
            <a:off x="6772591" y="1256115"/>
            <a:ext cx="222636" cy="254227"/>
          </a:xfrm>
          <a:prstGeom prst="downArrow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32" name="아래쪽 화살표 31"/>
          <p:cNvSpPr/>
          <p:nvPr/>
        </p:nvSpPr>
        <p:spPr bwMode="auto">
          <a:xfrm>
            <a:off x="2005717" y="6093286"/>
            <a:ext cx="222636" cy="254227"/>
          </a:xfrm>
          <a:prstGeom prst="downArrow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33" name="Rectangle 3">
            <a:extLst>
              <a:ext uri="{FF2B5EF4-FFF2-40B4-BE49-F238E27FC236}">
                <a16:creationId xmlns:a16="http://schemas.microsoft.com/office/drawing/2014/main" id="{B217C898-5BA1-4536-A3DB-3DE96C88E2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6924170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</a:t>
            </a:r>
            <a:r>
              <a:rPr lang="en-US" altLang="ko-KR" sz="1800" dirty="0" smtClean="0"/>
              <a:t> </a:t>
            </a:r>
            <a:r>
              <a:rPr lang="en-US" altLang="ko-KR" sz="1800" dirty="0"/>
              <a:t>– </a:t>
            </a:r>
            <a:r>
              <a:rPr lang="ko-KR" altLang="en-US" sz="1800" dirty="0"/>
              <a:t>취업 절차의 흐름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36599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331782" name="Rectangle 3"/>
          <p:cNvSpPr txBox="1">
            <a:spLocks noChangeArrowheads="1"/>
          </p:cNvSpPr>
          <p:nvPr/>
        </p:nvSpPr>
        <p:spPr bwMode="auto">
          <a:xfrm>
            <a:off x="910811" y="782281"/>
            <a:ext cx="8026455" cy="478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dirty="0"/>
              <a:t>2. </a:t>
            </a:r>
            <a:r>
              <a:rPr lang="ko-KR" altLang="en-US" dirty="0"/>
              <a:t>일단 포트폴리오를 작성할 소재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선수끼리 용어선택 </a:t>
            </a:r>
            <a:r>
              <a:rPr lang="en-US" altLang="ko-KR" dirty="0"/>
              <a:t>: </a:t>
            </a:r>
            <a:r>
              <a:rPr lang="ko-KR" altLang="en-US" dirty="0"/>
              <a:t>일반인이 쓰는 용어와 업계관계자가 쓰는 용어가 차이 남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나는 지금까지 </a:t>
            </a:r>
            <a:r>
              <a:rPr lang="ko-KR" altLang="en-US" dirty="0" smtClean="0"/>
              <a:t>배운 것을 </a:t>
            </a:r>
            <a:r>
              <a:rPr lang="ko-KR" altLang="en-US" dirty="0"/>
              <a:t>단순히 학습목차가 아닌 현장의 언어로 표현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나의 </a:t>
            </a:r>
            <a:r>
              <a:rPr lang="en-US" altLang="ko-KR" dirty="0"/>
              <a:t>Skill-set</a:t>
            </a:r>
            <a:r>
              <a:rPr lang="ko-KR" altLang="en-US" dirty="0"/>
              <a:t>으로 조금 고급지게 표현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endParaRPr lang="ko-KR" altLang="en-US" dirty="0"/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4</a:t>
            </a:fld>
            <a:endParaRPr lang="en-US" altLang="ko-KR" sz="1100" b="0"/>
          </a:p>
        </p:txBody>
      </p:sp>
      <p:sp>
        <p:nvSpPr>
          <p:cNvPr id="2" name="직사각형 1"/>
          <p:cNvSpPr/>
          <p:nvPr/>
        </p:nvSpPr>
        <p:spPr>
          <a:xfrm>
            <a:off x="1026104" y="1955406"/>
            <a:ext cx="6973625" cy="42534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1)Java(Client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및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Server side Java)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을 이용한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Report Form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작성</a:t>
            </a:r>
            <a:b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    -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영수증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전표 양식 및 데이터 출력</a:t>
            </a:r>
            <a:b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   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-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재고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물품 리스트 리포트 작성</a:t>
            </a:r>
          </a:p>
          <a:p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2) Java(Client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및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Server side Java)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을 이용한 </a:t>
            </a:r>
            <a:r>
              <a:rPr lang="en-US" altLang="ko-KR" sz="1300" dirty="0" err="1">
                <a:latin typeface="Gulim" panose="020B0600000101010101" pitchFamily="50" charset="-127"/>
                <a:ea typeface="Gulim" panose="020B0600000101010101" pitchFamily="50" charset="-127"/>
              </a:rPr>
              <a:t>sam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-file access</a:t>
            </a:r>
            <a:b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    - CSV,XML,JSON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방식의 </a:t>
            </a:r>
            <a:r>
              <a:rPr lang="en-US" altLang="ko-KR" sz="1300" dirty="0" err="1">
                <a:latin typeface="Gulim" panose="020B0600000101010101" pitchFamily="50" charset="-127"/>
                <a:ea typeface="Gulim" panose="020B0600000101010101" pitchFamily="50" charset="-127"/>
              </a:rPr>
              <a:t>sam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-file data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의 검색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,parsing,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추출</a:t>
            </a:r>
            <a:b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   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-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공공데이터개방자료를 이용한 데이터 분석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(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전국</a:t>
            </a:r>
            <a:r>
              <a:rPr lang="en-US" altLang="ko-KR" sz="1300" dirty="0" err="1">
                <a:latin typeface="Gulim" panose="020B0600000101010101" pitchFamily="50" charset="-127"/>
                <a:ea typeface="Gulim" panose="020B0600000101010101" pitchFamily="50" charset="-127"/>
              </a:rPr>
              <a:t>wifi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정보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,CCTV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정보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</a:t>
            </a:r>
            <a:r>
              <a:rPr lang="ko-KR" altLang="en-US" sz="1300" dirty="0" err="1">
                <a:latin typeface="Gulim" panose="020B0600000101010101" pitchFamily="50" charset="-127"/>
                <a:ea typeface="Gulim" panose="020B0600000101010101" pitchFamily="50" charset="-127"/>
              </a:rPr>
              <a:t>주차장정보등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)  </a:t>
            </a:r>
          </a:p>
          <a:p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3) Java(Client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및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Server side Java)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을 이용한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DB-Schema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설계 및 구현이 가능하고 데이터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CRUD, ETL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업무가 가능</a:t>
            </a:r>
            <a:b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   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- CRUD(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데이터베이스 생성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읽기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수정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삭제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)</a:t>
            </a:r>
            <a:b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    - ETL (Extract-Transform-Load,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추출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변환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</a:t>
            </a:r>
            <a:r>
              <a:rPr lang="ko-KR" altLang="en-US" sz="1300" dirty="0" err="1">
                <a:latin typeface="Gulim" panose="020B0600000101010101" pitchFamily="50" charset="-127"/>
                <a:ea typeface="Gulim" panose="020B0600000101010101" pitchFamily="50" charset="-127"/>
              </a:rPr>
              <a:t>적제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)</a:t>
            </a:r>
            <a:b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    -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학급단위 성적데이터 수집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분석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처리</a:t>
            </a:r>
            <a:b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   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-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공공데이터개방자료를 이용한 데이터 분석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(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전국</a:t>
            </a:r>
            <a:r>
              <a:rPr lang="en-US" altLang="ko-KR" sz="1300" dirty="0" err="1">
                <a:latin typeface="Gulim" panose="020B0600000101010101" pitchFamily="50" charset="-127"/>
                <a:ea typeface="Gulim" panose="020B0600000101010101" pitchFamily="50" charset="-127"/>
              </a:rPr>
              <a:t>wifi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정보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,CCTV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정보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</a:t>
            </a:r>
            <a:r>
              <a:rPr lang="ko-KR" altLang="en-US" sz="1300" dirty="0" err="1">
                <a:latin typeface="Gulim" panose="020B0600000101010101" pitchFamily="50" charset="-127"/>
                <a:ea typeface="Gulim" panose="020B0600000101010101" pitchFamily="50" charset="-127"/>
              </a:rPr>
              <a:t>주차장정보등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)  </a:t>
            </a:r>
            <a:b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    - 20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년치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KOSPI,KOSDAQ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주가데이터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ETL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작업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데이터분석</a:t>
            </a:r>
          </a:p>
          <a:p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4)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기본적인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Business Process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를 이해하고 정보시스템 일부 모듈을 구현</a:t>
            </a:r>
            <a:b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   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-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기본 </a:t>
            </a:r>
            <a:r>
              <a:rPr lang="ko-KR" altLang="en-US" sz="1300" dirty="0" err="1">
                <a:latin typeface="Gulim" panose="020B0600000101010101" pitchFamily="50" charset="-127"/>
                <a:ea typeface="Gulim" panose="020B0600000101010101" pitchFamily="50" charset="-127"/>
              </a:rPr>
              <a:t>조회후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 정정처리 프로세스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(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성적처리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선거투표처리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)</a:t>
            </a:r>
            <a:b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    - Visual UI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구현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(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선거 개표결과 처리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)</a:t>
            </a:r>
            <a:b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    -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재고 관리 프로세스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(Barcode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처리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재고사진등록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)</a:t>
            </a:r>
            <a:b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    -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게시판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(BBS)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처리 프로세스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(</a:t>
            </a:r>
            <a:r>
              <a:rPr lang="ko-KR" altLang="en-US" sz="1300" dirty="0" err="1">
                <a:latin typeface="Gulim" panose="020B0600000101010101" pitchFamily="50" charset="-127"/>
                <a:ea typeface="Gulim" panose="020B0600000101010101" pitchFamily="50" charset="-127"/>
              </a:rPr>
              <a:t>댓글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,file-upload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포함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)</a:t>
            </a:r>
            <a:b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    -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예약발권 처리 프로세스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(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호텔예약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극장좌석예매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,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항공권예매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)</a:t>
            </a:r>
          </a:p>
          <a:p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    -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로그인 및 화면 권한관리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(like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 </a:t>
            </a:r>
            <a:r>
              <a:rPr lang="en-US" altLang="ko-KR" sz="1300" dirty="0">
                <a:latin typeface="Gulim" panose="020B0600000101010101" pitchFamily="50" charset="-127"/>
                <a:ea typeface="Gulim" panose="020B0600000101010101" pitchFamily="50" charset="-127"/>
              </a:rPr>
              <a:t>EAM) </a:t>
            </a:r>
            <a:r>
              <a:rPr lang="ko-KR" altLang="en-US" sz="1300" dirty="0">
                <a:latin typeface="Gulim" panose="020B0600000101010101" pitchFamily="50" charset="-127"/>
                <a:ea typeface="Gulim" panose="020B0600000101010101" pitchFamily="50" charset="-127"/>
              </a:rPr>
              <a:t>처리</a:t>
            </a:r>
            <a:endParaRPr lang="en-US" altLang="ko-KR" sz="1300" dirty="0">
              <a:latin typeface="Gulim" panose="020B0600000101010101" pitchFamily="50" charset="-127"/>
              <a:ea typeface="Gulim" panose="020B0600000101010101" pitchFamily="50" charset="-127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8CE07DE-A641-48E6-88AB-47335DA2C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8137638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</a:t>
            </a:r>
            <a:r>
              <a:rPr lang="en-US" altLang="ko-KR" sz="1800" dirty="0" smtClean="0"/>
              <a:t> </a:t>
            </a:r>
            <a:r>
              <a:rPr lang="en-US" altLang="ko-KR" sz="1800" dirty="0"/>
              <a:t>– </a:t>
            </a:r>
            <a:r>
              <a:rPr lang="ko-KR" altLang="en-US" sz="1800" dirty="0"/>
              <a:t>취업 절차의 </a:t>
            </a:r>
            <a:r>
              <a:rPr lang="ko-KR" altLang="en-US" sz="1800" dirty="0" smtClean="0"/>
              <a:t>흐름</a:t>
            </a:r>
            <a:r>
              <a:rPr lang="en-US" altLang="ko-KR" sz="1800" dirty="0" smtClean="0"/>
              <a:t>– </a:t>
            </a:r>
            <a:r>
              <a:rPr lang="ko-KR" altLang="en-US" sz="1800" dirty="0"/>
              <a:t>포트폴리오</a:t>
            </a:r>
            <a:r>
              <a:rPr lang="en-US" altLang="ko-KR" sz="1800" dirty="0"/>
              <a:t>, </a:t>
            </a:r>
            <a:r>
              <a:rPr lang="ko-KR" altLang="en-US" sz="1800" dirty="0"/>
              <a:t>이력서를 작성하기 전 준비</a:t>
            </a:r>
            <a:endParaRPr lang="en-US" altLang="ko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4B3AFE-70D7-4B08-8435-A488D7340893}"/>
              </a:ext>
            </a:extLst>
          </p:cNvPr>
          <p:cNvSpPr txBox="1"/>
          <p:nvPr/>
        </p:nvSpPr>
        <p:spPr>
          <a:xfrm rot="2785166">
            <a:off x="6946084" y="2323750"/>
            <a:ext cx="1970411" cy="338554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본 학과의 실습내용</a:t>
            </a:r>
          </a:p>
        </p:txBody>
      </p:sp>
    </p:spTree>
    <p:extLst>
      <p:ext uri="{BB962C8B-B14F-4D97-AF65-F5344CB8AC3E}">
        <p14:creationId xmlns:p14="http://schemas.microsoft.com/office/powerpoint/2010/main" val="3613961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331782" name="Rectangle 3"/>
          <p:cNvSpPr txBox="1">
            <a:spLocks noChangeArrowheads="1"/>
          </p:cNvSpPr>
          <p:nvPr/>
        </p:nvSpPr>
        <p:spPr bwMode="auto">
          <a:xfrm>
            <a:off x="910811" y="782281"/>
            <a:ext cx="8026455" cy="478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나의 </a:t>
            </a:r>
            <a:r>
              <a:rPr lang="en-US" altLang="ko-KR" dirty="0"/>
              <a:t>Skill-set</a:t>
            </a:r>
            <a:r>
              <a:rPr lang="ko-KR" altLang="en-US" dirty="0"/>
              <a:t>으로 조금 고급지게 표현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아래 것도 다 할 수 있으려나</a:t>
            </a:r>
            <a:r>
              <a:rPr lang="en-US" altLang="ko-KR" dirty="0"/>
              <a:t>…</a:t>
            </a:r>
          </a:p>
          <a:p>
            <a:pPr marL="285750" indent="-285750">
              <a:spcBef>
                <a:spcPct val="0"/>
              </a:spcBef>
              <a:buFontTx/>
              <a:buChar char="-"/>
            </a:pP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endParaRPr lang="ko-KR" altLang="en-US" dirty="0"/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5</a:t>
            </a:fld>
            <a:endParaRPr lang="en-US" altLang="ko-KR" sz="1100" b="0"/>
          </a:p>
        </p:txBody>
      </p:sp>
      <p:sp>
        <p:nvSpPr>
          <p:cNvPr id="2" name="직사각형 1"/>
          <p:cNvSpPr/>
          <p:nvPr/>
        </p:nvSpPr>
        <p:spPr>
          <a:xfrm>
            <a:off x="1178850" y="1569575"/>
            <a:ext cx="697362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5)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기본 </a:t>
            </a:r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Web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기반 </a:t>
            </a:r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Data Handling</a:t>
            </a: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    - </a:t>
            </a:r>
            <a:r>
              <a:rPr lang="en-US" altLang="ko-KR" sz="1400" dirty="0" err="1">
                <a:latin typeface="Gulim" panose="020B0600000101010101" pitchFamily="50" charset="-127"/>
                <a:ea typeface="Gulim" panose="020B0600000101010101" pitchFamily="50" charset="-127"/>
              </a:rPr>
              <a:t>httpClient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를 이용한 </a:t>
            </a:r>
            <a:r>
              <a:rPr lang="ko-KR" altLang="en-US" sz="1400" dirty="0" err="1">
                <a:latin typeface="Gulim" panose="020B0600000101010101" pitchFamily="50" charset="-127"/>
                <a:ea typeface="Gulim" panose="020B0600000101010101" pitchFamily="50" charset="-127"/>
              </a:rPr>
              <a:t>웹페이지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 수신 및 내용 분석</a:t>
            </a:r>
            <a:endParaRPr lang="en-US" altLang="ko-KR" sz="1400" dirty="0">
              <a:latin typeface="Gulim" panose="020B0600000101010101" pitchFamily="50" charset="-127"/>
              <a:ea typeface="Gulim" panose="020B0600000101010101" pitchFamily="50" charset="-127"/>
            </a:endParaRP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    - XML</a:t>
            </a:r>
            <a:r>
              <a:rPr lang="ko-KR" altLang="en-US" sz="1400" dirty="0" err="1">
                <a:latin typeface="Gulim" panose="020B0600000101010101" pitchFamily="50" charset="-127"/>
                <a:ea typeface="Gulim" panose="020B0600000101010101" pitchFamily="50" charset="-127"/>
              </a:rPr>
              <a:t>파싱</a:t>
            </a:r>
            <a:endParaRPr lang="en-US" altLang="ko-KR" sz="1400" dirty="0">
              <a:latin typeface="Gulim" panose="020B0600000101010101" pitchFamily="50" charset="-127"/>
              <a:ea typeface="Gulim" panose="020B0600000101010101" pitchFamily="50" charset="-127"/>
            </a:endParaRP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    -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파일  </a:t>
            </a:r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Up/Download</a:t>
            </a: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6) </a:t>
            </a:r>
            <a:r>
              <a:rPr lang="ko-KR" altLang="en-US" sz="1400" dirty="0" err="1">
                <a:latin typeface="Gulim" panose="020B0600000101010101" pitchFamily="50" charset="-127"/>
                <a:ea typeface="Gulim" panose="020B0600000101010101" pitchFamily="50" charset="-127"/>
              </a:rPr>
              <a:t>모바일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 단말 사용자인터페이스 구현</a:t>
            </a:r>
            <a:endParaRPr lang="en-US" altLang="ko-KR" sz="1400" dirty="0">
              <a:latin typeface="Gulim" panose="020B0600000101010101" pitchFamily="50" charset="-127"/>
              <a:ea typeface="Gulim" panose="020B0600000101010101" pitchFamily="50" charset="-127"/>
            </a:endParaRP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     - </a:t>
            </a:r>
            <a:r>
              <a:rPr lang="ko-KR" altLang="en-US" sz="1400" dirty="0" err="1">
                <a:latin typeface="Gulim" panose="020B0600000101010101" pitchFamily="50" charset="-127"/>
                <a:ea typeface="Gulim" panose="020B0600000101010101" pitchFamily="50" charset="-127"/>
              </a:rPr>
              <a:t>모바일</a:t>
            </a:r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 WEB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처리 기법</a:t>
            </a:r>
            <a:endParaRPr lang="en-US" altLang="ko-KR" sz="1400" dirty="0">
              <a:latin typeface="Gulim" panose="020B0600000101010101" pitchFamily="50" charset="-127"/>
              <a:ea typeface="Gulim" panose="020B0600000101010101" pitchFamily="50" charset="-127"/>
            </a:endParaRP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     - </a:t>
            </a:r>
            <a:r>
              <a:rPr lang="en-US" altLang="ko-KR" sz="1400" dirty="0" err="1">
                <a:latin typeface="Gulim" panose="020B0600000101010101" pitchFamily="50" charset="-127"/>
                <a:ea typeface="Gulim" panose="020B0600000101010101" pitchFamily="50" charset="-127"/>
              </a:rPr>
              <a:t>WebView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를 이용한 </a:t>
            </a:r>
            <a:r>
              <a:rPr lang="ko-KR" altLang="en-US" sz="1400" dirty="0" err="1">
                <a:latin typeface="Gulim" panose="020B0600000101010101" pitchFamily="50" charset="-127"/>
                <a:ea typeface="Gulim" panose="020B0600000101010101" pitchFamily="50" charset="-127"/>
              </a:rPr>
              <a:t>모바일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 </a:t>
            </a:r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Web App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처리</a:t>
            </a: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7) Open-API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를 활용한 데이터 분석 처리</a:t>
            </a:r>
            <a:endParaRPr lang="en-US" altLang="ko-KR" sz="1400" dirty="0">
              <a:latin typeface="Gulim" panose="020B0600000101010101" pitchFamily="50" charset="-127"/>
              <a:ea typeface="Gulim" panose="020B0600000101010101" pitchFamily="50" charset="-127"/>
            </a:endParaRP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     -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교통정보 오픈 데이터를 활용한 교통정보 수집 분석 처리</a:t>
            </a:r>
            <a:endParaRPr lang="en-US" altLang="ko-KR" sz="1400" dirty="0">
              <a:latin typeface="Gulim" panose="020B0600000101010101" pitchFamily="50" charset="-127"/>
              <a:ea typeface="Gulim" panose="020B0600000101010101" pitchFamily="50" charset="-127"/>
            </a:endParaRP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     -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교통정보 </a:t>
            </a:r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CCTV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처리</a:t>
            </a:r>
            <a:endParaRPr lang="en-US" altLang="ko-KR" sz="1400" dirty="0">
              <a:latin typeface="Gulim" panose="020B0600000101010101" pitchFamily="50" charset="-127"/>
              <a:ea typeface="Gulim" panose="020B0600000101010101" pitchFamily="50" charset="-127"/>
            </a:endParaRP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     -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주가정보 오픈 데이터를 활용한 주가 분석</a:t>
            </a:r>
            <a:endParaRPr lang="en-US" altLang="ko-KR" sz="1400" dirty="0">
              <a:latin typeface="Gulim" panose="020B0600000101010101" pitchFamily="50" charset="-127"/>
              <a:ea typeface="Gulim" panose="020B0600000101010101" pitchFamily="50" charset="-127"/>
            </a:endParaRP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     -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날씨정보 오픈 데이터를 활용한 날씨정보 수집 분석 처리</a:t>
            </a:r>
            <a:endParaRPr lang="en-US" altLang="ko-KR" sz="1400" dirty="0">
              <a:latin typeface="Gulim" panose="020B0600000101010101" pitchFamily="50" charset="-127"/>
              <a:ea typeface="Gulim" panose="020B0600000101010101" pitchFamily="50" charset="-127"/>
            </a:endParaRP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     -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정체구간</a:t>
            </a:r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,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레저도로 교통정보와 날씨정보의 </a:t>
            </a:r>
            <a:r>
              <a:rPr lang="ko-KR" altLang="en-US" sz="1400" dirty="0" err="1">
                <a:latin typeface="Gulim" panose="020B0600000101010101" pitchFamily="50" charset="-127"/>
                <a:ea typeface="Gulim" panose="020B0600000101010101" pitchFamily="50" charset="-127"/>
              </a:rPr>
              <a:t>메쉬업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 처리</a:t>
            </a:r>
          </a:p>
          <a:p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8) Crawling , WEB-Tree-Tracer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구현</a:t>
            </a:r>
            <a:endParaRPr lang="en-US" altLang="ko-KR" sz="1400" dirty="0">
              <a:latin typeface="Gulim" panose="020B0600000101010101" pitchFamily="50" charset="-127"/>
              <a:ea typeface="Gulim" panose="020B0600000101010101" pitchFamily="50" charset="-127"/>
            </a:endParaRPr>
          </a:p>
          <a:p>
            <a:r>
              <a:rPr lang="en-US" altLang="ko-KR" sz="1400" dirty="0">
                <a:effectLst/>
                <a:latin typeface="Gulim" panose="020B0600000101010101" pitchFamily="50" charset="-127"/>
                <a:ea typeface="Gulim" panose="020B0600000101010101" pitchFamily="50" charset="-127"/>
              </a:rPr>
              <a:t>     - </a:t>
            </a:r>
            <a:r>
              <a:rPr lang="ko-KR" altLang="en-US" sz="1400" dirty="0">
                <a:effectLst/>
                <a:latin typeface="Gulim" panose="020B0600000101010101" pitchFamily="50" charset="-127"/>
                <a:ea typeface="Gulim" panose="020B0600000101010101" pitchFamily="50" charset="-127"/>
              </a:rPr>
              <a:t>일반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웹 데이터 </a:t>
            </a:r>
            <a:r>
              <a:rPr lang="ko-KR" altLang="en-US" sz="1400" dirty="0" err="1">
                <a:latin typeface="Gulim" panose="020B0600000101010101" pitchFamily="50" charset="-127"/>
                <a:ea typeface="Gulim" panose="020B0600000101010101" pitchFamily="50" charset="-127"/>
              </a:rPr>
              <a:t>크롤링</a:t>
            </a:r>
            <a:endParaRPr lang="en-US" altLang="ko-KR" sz="1400" dirty="0">
              <a:latin typeface="Gulim" panose="020B0600000101010101" pitchFamily="50" charset="-127"/>
              <a:ea typeface="Gulim" panose="020B0600000101010101" pitchFamily="50" charset="-127"/>
            </a:endParaRPr>
          </a:p>
          <a:p>
            <a:r>
              <a:rPr lang="en-US" altLang="ko-KR" sz="1400" dirty="0">
                <a:effectLst/>
                <a:latin typeface="Gulim" panose="020B0600000101010101" pitchFamily="50" charset="-127"/>
                <a:ea typeface="Gulim" panose="020B0600000101010101" pitchFamily="50" charset="-127"/>
              </a:rPr>
              <a:t>     - </a:t>
            </a:r>
            <a:r>
              <a:rPr lang="ko-KR" altLang="en-US" sz="1400" dirty="0">
                <a:effectLst/>
                <a:latin typeface="Gulim" panose="020B0600000101010101" pitchFamily="50" charset="-127"/>
                <a:ea typeface="Gulim" panose="020B0600000101010101" pitchFamily="50" charset="-127"/>
              </a:rPr>
              <a:t>웹 페이지의 주제어 분석을 통한 인물 평판 분석</a:t>
            </a:r>
            <a:r>
              <a:rPr lang="en-US" altLang="ko-KR" sz="1400" dirty="0">
                <a:effectLst/>
                <a:latin typeface="Gulim" panose="020B0600000101010101" pitchFamily="50" charset="-127"/>
                <a:ea typeface="Gulim" panose="020B0600000101010101" pitchFamily="50" charset="-127"/>
              </a:rPr>
              <a:t/>
            </a:r>
            <a:br>
              <a:rPr lang="en-US" altLang="ko-KR" sz="1400" dirty="0">
                <a:effectLst/>
                <a:latin typeface="Gulim" panose="020B0600000101010101" pitchFamily="50" charset="-127"/>
                <a:ea typeface="Gulim" panose="020B0600000101010101" pitchFamily="50" charset="-127"/>
              </a:rPr>
            </a:br>
            <a:r>
              <a:rPr lang="en-US" altLang="ko-KR" sz="1400" dirty="0">
                <a:effectLst/>
                <a:latin typeface="Gulim" panose="020B0600000101010101" pitchFamily="50" charset="-127"/>
                <a:ea typeface="Gulim" panose="020B0600000101010101" pitchFamily="50" charset="-127"/>
              </a:rPr>
              <a:t>     - </a:t>
            </a:r>
            <a:r>
              <a:rPr lang="ko-KR" altLang="en-US" sz="1400" dirty="0" err="1">
                <a:latin typeface="Gulim" panose="020B0600000101010101" pitchFamily="50" charset="-127"/>
                <a:ea typeface="Gulim" panose="020B0600000101010101" pitchFamily="50" charset="-127"/>
              </a:rPr>
              <a:t>웹페이지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 링크 추적을 통한 </a:t>
            </a:r>
            <a:r>
              <a:rPr lang="en-US" altLang="ko-KR" sz="1400" dirty="0">
                <a:latin typeface="Gulim" panose="020B0600000101010101" pitchFamily="50" charset="-127"/>
                <a:ea typeface="Gulim" panose="020B0600000101010101" pitchFamily="50" charset="-127"/>
              </a:rPr>
              <a:t>Tree-Tracer </a:t>
            </a:r>
            <a:r>
              <a:rPr lang="ko-KR" altLang="en-US" sz="1400" dirty="0">
                <a:latin typeface="Gulim" panose="020B0600000101010101" pitchFamily="50" charset="-127"/>
                <a:ea typeface="Gulim" panose="020B0600000101010101" pitchFamily="50" charset="-127"/>
              </a:rPr>
              <a:t>구현</a:t>
            </a:r>
            <a:endParaRPr lang="ko-KR" altLang="en-US" sz="1400" dirty="0">
              <a:effectLst/>
              <a:latin typeface="Gulim" panose="020B0600000101010101" pitchFamily="50" charset="-127"/>
              <a:ea typeface="Gulim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BCED3D-5FF3-4F33-A15F-3CFC10447778}"/>
              </a:ext>
            </a:extLst>
          </p:cNvPr>
          <p:cNvSpPr txBox="1"/>
          <p:nvPr/>
        </p:nvSpPr>
        <p:spPr>
          <a:xfrm rot="2785166">
            <a:off x="6946084" y="2323750"/>
            <a:ext cx="1970411" cy="338554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본 학과의 실습내용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8CE07DE-A641-48E6-88AB-47335DA2C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8137638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</a:t>
            </a:r>
            <a:r>
              <a:rPr lang="en-US" altLang="ko-KR" sz="1800" dirty="0" smtClean="0"/>
              <a:t> </a:t>
            </a:r>
            <a:r>
              <a:rPr lang="en-US" altLang="ko-KR" sz="1800" dirty="0"/>
              <a:t>– </a:t>
            </a:r>
            <a:r>
              <a:rPr lang="ko-KR" altLang="en-US" sz="1800" dirty="0"/>
              <a:t>취업 절차의 </a:t>
            </a:r>
            <a:r>
              <a:rPr lang="ko-KR" altLang="en-US" sz="1800" dirty="0" smtClean="0"/>
              <a:t>흐름</a:t>
            </a:r>
            <a:r>
              <a:rPr lang="en-US" altLang="ko-KR" sz="1800" dirty="0" smtClean="0"/>
              <a:t>– </a:t>
            </a:r>
            <a:r>
              <a:rPr lang="ko-KR" altLang="en-US" sz="1800" dirty="0"/>
              <a:t>포트폴리오</a:t>
            </a:r>
            <a:r>
              <a:rPr lang="en-US" altLang="ko-KR" sz="1800" dirty="0"/>
              <a:t>, </a:t>
            </a:r>
            <a:r>
              <a:rPr lang="ko-KR" altLang="en-US" sz="1800" dirty="0"/>
              <a:t>이력서를 작성하기 전 준비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67403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331782" name="Rectangle 3"/>
          <p:cNvSpPr txBox="1">
            <a:spLocks noChangeArrowheads="1"/>
          </p:cNvSpPr>
          <p:nvPr/>
        </p:nvSpPr>
        <p:spPr bwMode="auto">
          <a:xfrm>
            <a:off x="910811" y="782281"/>
            <a:ext cx="8026455" cy="478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dirty="0"/>
              <a:t>3. </a:t>
            </a:r>
            <a:r>
              <a:rPr lang="ko-KR" altLang="en-US" dirty="0"/>
              <a:t>글쓰기 주의사항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글은 읽을 사람을 설득하는 도구 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초안을 작성 </a:t>
            </a:r>
            <a:r>
              <a:rPr lang="en-US" altLang="ko-KR" dirty="0"/>
              <a:t>-&gt; </a:t>
            </a:r>
            <a:r>
              <a:rPr lang="ko-KR" altLang="en-US" dirty="0"/>
              <a:t>상대방 시각으로 분석 </a:t>
            </a:r>
            <a:r>
              <a:rPr lang="en-US" altLang="ko-KR" dirty="0"/>
              <a:t>-&gt; </a:t>
            </a:r>
            <a:r>
              <a:rPr lang="ko-KR" altLang="en-US" dirty="0"/>
              <a:t>수정 </a:t>
            </a:r>
            <a:r>
              <a:rPr lang="en-US" altLang="ko-KR" dirty="0"/>
              <a:t>-&gt; </a:t>
            </a:r>
            <a:r>
              <a:rPr lang="ko-KR" altLang="en-US" dirty="0"/>
              <a:t>계속 피드백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u="sng" dirty="0"/>
              <a:t>한다</a:t>
            </a:r>
            <a:r>
              <a:rPr lang="en-US" altLang="ko-KR" u="sng" dirty="0"/>
              <a:t>. </a:t>
            </a:r>
            <a:r>
              <a:rPr lang="ko-KR" altLang="en-US" u="sng" dirty="0"/>
              <a:t>하였습니다</a:t>
            </a:r>
            <a:r>
              <a:rPr lang="en-US" altLang="ko-KR" u="sng" dirty="0"/>
              <a:t>. </a:t>
            </a:r>
            <a:r>
              <a:rPr lang="ko-KR" altLang="en-US" u="sng" dirty="0"/>
              <a:t>함 을 맞출 것 </a:t>
            </a:r>
            <a:r>
              <a:rPr lang="en-US" altLang="ko-KR" u="sng" dirty="0"/>
              <a:t>(</a:t>
            </a:r>
            <a:r>
              <a:rPr lang="ko-KR" altLang="en-US" u="sng" dirty="0"/>
              <a:t>이 규칙이 틀려있으면 유치하기 짝이 없는 글로 보임</a:t>
            </a:r>
            <a:r>
              <a:rPr lang="en-US" altLang="ko-KR" u="sng" dirty="0"/>
              <a:t>.) </a:t>
            </a:r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 err="1"/>
              <a:t>찍땡체를</a:t>
            </a:r>
            <a:r>
              <a:rPr lang="en-US" altLang="ko-KR" dirty="0"/>
              <a:t>(</a:t>
            </a:r>
            <a:r>
              <a:rPr lang="ko-KR" altLang="en-US" dirty="0" err="1"/>
              <a:t>개조체</a:t>
            </a:r>
            <a:r>
              <a:rPr lang="en-US" altLang="ko-KR" dirty="0"/>
              <a:t>)</a:t>
            </a:r>
            <a:r>
              <a:rPr lang="ko-KR" altLang="en-US" dirty="0"/>
              <a:t> 작성 후 </a:t>
            </a:r>
            <a:r>
              <a:rPr lang="ko-KR" altLang="en-US" dirty="0" err="1"/>
              <a:t>한다체</a:t>
            </a:r>
            <a:r>
              <a:rPr lang="en-US" altLang="ko-KR" dirty="0"/>
              <a:t>(</a:t>
            </a:r>
            <a:r>
              <a:rPr lang="ko-KR" altLang="en-US" dirty="0" err="1"/>
              <a:t>함체</a:t>
            </a:r>
            <a:r>
              <a:rPr lang="en-US" altLang="ko-KR" dirty="0"/>
              <a:t>),</a:t>
            </a:r>
            <a:r>
              <a:rPr lang="ko-KR" altLang="en-US" dirty="0"/>
              <a:t> </a:t>
            </a:r>
            <a:r>
              <a:rPr lang="ko-KR" altLang="en-US" dirty="0" err="1"/>
              <a:t>하였습니다체로</a:t>
            </a:r>
            <a:r>
              <a:rPr lang="ko-KR" altLang="en-US" dirty="0"/>
              <a:t> 연습할 것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긴 문장은 짧게 쓰고 </a:t>
            </a:r>
            <a:r>
              <a:rPr lang="ko-KR" altLang="en-US" dirty="0" err="1"/>
              <a:t>연결사를</a:t>
            </a:r>
            <a:r>
              <a:rPr lang="ko-KR" altLang="en-US" dirty="0"/>
              <a:t> 이용</a:t>
            </a:r>
            <a:r>
              <a:rPr lang="en-US" altLang="ko-KR" dirty="0"/>
              <a:t> : </a:t>
            </a:r>
            <a:r>
              <a:rPr lang="ko-KR" altLang="en-US" dirty="0"/>
              <a:t>나는 밥을 먹었고 반찬을 먹었고 물을 먹었고 어쩌고 저쩌고</a:t>
            </a:r>
            <a:r>
              <a:rPr lang="en-US" altLang="ko-KR" dirty="0"/>
              <a:t> (</a:t>
            </a:r>
            <a:r>
              <a:rPr lang="ko-KR" altLang="en-US" dirty="0"/>
              <a:t>우리말에서 가능한 길고 길게 쓰는 문장</a:t>
            </a:r>
            <a:r>
              <a:rPr lang="en-US" altLang="ko-KR" dirty="0"/>
              <a:t>) -&gt; </a:t>
            </a:r>
            <a:r>
              <a:rPr lang="ko-KR" altLang="en-US" dirty="0"/>
              <a:t>나는 밥을 먹었다</a:t>
            </a:r>
            <a:r>
              <a:rPr lang="en-US" altLang="ko-KR" dirty="0"/>
              <a:t>. </a:t>
            </a:r>
            <a:r>
              <a:rPr lang="ko-KR" altLang="en-US" dirty="0"/>
              <a:t>그리고</a:t>
            </a:r>
            <a:r>
              <a:rPr lang="en-US" altLang="ko-KR" dirty="0"/>
              <a:t>…  (</a:t>
            </a:r>
            <a:r>
              <a:rPr lang="ko-KR" altLang="en-US" dirty="0" err="1"/>
              <a:t>영작시</a:t>
            </a:r>
            <a:r>
              <a:rPr lang="ko-KR" altLang="en-US" dirty="0"/>
              <a:t> </a:t>
            </a:r>
            <a:r>
              <a:rPr lang="ko-KR" altLang="en-US" dirty="0" err="1"/>
              <a:t>연결사만</a:t>
            </a:r>
            <a:r>
              <a:rPr lang="ko-KR" altLang="en-US" dirty="0"/>
              <a:t> 책받침을 만들어 사용하였던</a:t>
            </a:r>
            <a:r>
              <a:rPr lang="en-US" altLang="ko-KR" dirty="0"/>
              <a:t>…)</a:t>
            </a:r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u="sng" dirty="0"/>
              <a:t>그런 것 같습니다</a:t>
            </a:r>
            <a:r>
              <a:rPr lang="en-US" altLang="ko-KR" u="sng" dirty="0"/>
              <a:t>. (</a:t>
            </a:r>
            <a:r>
              <a:rPr lang="ko-KR" altLang="en-US" u="sng" dirty="0"/>
              <a:t>의지 박약 자로 보임</a:t>
            </a:r>
            <a:r>
              <a:rPr lang="en-US" altLang="ko-KR" u="sng" dirty="0"/>
              <a:t>,</a:t>
            </a:r>
            <a:r>
              <a:rPr lang="ko-KR" altLang="en-US" u="sng" dirty="0"/>
              <a:t> 이렇게 쓰거나 면접 때 말하면 죽는다</a:t>
            </a:r>
            <a:r>
              <a:rPr lang="en-US" altLang="ko-KR" u="sng" dirty="0"/>
              <a:t>) -&gt;</a:t>
            </a:r>
            <a:r>
              <a:rPr lang="ko-KR" altLang="en-US" u="sng" dirty="0"/>
              <a:t> 그렇게 생각합니다 라고 쓸 것</a:t>
            </a:r>
            <a:r>
              <a:rPr lang="en-US" altLang="ko-KR" u="sng" dirty="0"/>
              <a:t>.</a:t>
            </a:r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글의 흐름을 물 흐르듯 스토리가 연결될 것</a:t>
            </a:r>
            <a:r>
              <a:rPr lang="en-US" altLang="ko-KR" dirty="0"/>
              <a:t>, </a:t>
            </a:r>
            <a:r>
              <a:rPr lang="ko-KR" altLang="en-US" u="sng" dirty="0"/>
              <a:t>즉 글은 일관성 있게 써야 한다</a:t>
            </a:r>
            <a:endParaRPr lang="en-US" altLang="ko-KR" u="sng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기승전결 </a:t>
            </a:r>
            <a:r>
              <a:rPr lang="en-US" altLang="ko-KR" dirty="0"/>
              <a:t>(</a:t>
            </a:r>
            <a:r>
              <a:rPr lang="ko-KR" altLang="en-US" dirty="0"/>
              <a:t>소설</a:t>
            </a:r>
            <a:r>
              <a:rPr lang="en-US" altLang="ko-KR" dirty="0"/>
              <a:t>) , </a:t>
            </a:r>
            <a:r>
              <a:rPr lang="ko-KR" altLang="en-US" dirty="0"/>
              <a:t>즉 글의 프레임</a:t>
            </a:r>
            <a:r>
              <a:rPr lang="en-US" altLang="ko-KR" dirty="0"/>
              <a:t>(frame,</a:t>
            </a:r>
            <a:r>
              <a:rPr lang="ko-KR" altLang="en-US" dirty="0"/>
              <a:t>뼈대</a:t>
            </a:r>
            <a:r>
              <a:rPr lang="en-US" altLang="ko-KR" dirty="0"/>
              <a:t>)</a:t>
            </a:r>
            <a:r>
              <a:rPr lang="ko-KR" altLang="en-US" dirty="0"/>
              <a:t>이 있음</a:t>
            </a:r>
            <a:r>
              <a:rPr lang="en-US" altLang="ko-KR" dirty="0"/>
              <a:t>.</a:t>
            </a:r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 err="1"/>
              <a:t>복붙의</a:t>
            </a:r>
            <a:r>
              <a:rPr lang="ko-KR" altLang="en-US" dirty="0"/>
              <a:t> 흔적이 있으면 그 자리에서 </a:t>
            </a:r>
            <a:r>
              <a:rPr lang="ko-KR" altLang="en-US" dirty="0" err="1"/>
              <a:t>광탈</a:t>
            </a:r>
            <a:r>
              <a:rPr lang="ko-KR" altLang="en-US" dirty="0"/>
              <a:t> 함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이 수업에 자든지 졸든지 </a:t>
            </a:r>
            <a:r>
              <a:rPr lang="ko-KR" altLang="en-US" dirty="0" err="1"/>
              <a:t>니</a:t>
            </a:r>
            <a:r>
              <a:rPr lang="ko-KR" altLang="en-US" dirty="0"/>
              <a:t> 마음이나</a:t>
            </a:r>
            <a:r>
              <a:rPr lang="en-US" altLang="ko-KR" dirty="0"/>
              <a:t>, </a:t>
            </a:r>
            <a:r>
              <a:rPr lang="ko-KR" altLang="en-US" dirty="0"/>
              <a:t>처음이자 마지막으로 </a:t>
            </a:r>
            <a:r>
              <a:rPr lang="ko-KR" altLang="en-US" dirty="0" err="1"/>
              <a:t>니를</a:t>
            </a:r>
            <a:r>
              <a:rPr lang="ko-KR" altLang="en-US" dirty="0"/>
              <a:t> 위한 전략을 짜보는 시간임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endParaRPr lang="en-US" altLang="ko-KR" dirty="0"/>
          </a:p>
          <a:p>
            <a:pPr>
              <a:spcBef>
                <a:spcPct val="0"/>
              </a:spcBef>
            </a:pP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endParaRPr lang="ko-KR" altLang="en-US" dirty="0"/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6</a:t>
            </a:fld>
            <a:endParaRPr lang="en-US" altLang="ko-KR" sz="1100" b="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A8CE07DE-A641-48E6-88AB-47335DA2C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8137638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</a:t>
            </a:r>
            <a:r>
              <a:rPr lang="en-US" altLang="ko-KR" sz="1800" dirty="0" smtClean="0"/>
              <a:t> </a:t>
            </a:r>
            <a:r>
              <a:rPr lang="en-US" altLang="ko-KR" sz="1800" dirty="0"/>
              <a:t>– </a:t>
            </a:r>
            <a:r>
              <a:rPr lang="ko-KR" altLang="en-US" sz="1800" dirty="0"/>
              <a:t>취업 절차의 </a:t>
            </a:r>
            <a:r>
              <a:rPr lang="ko-KR" altLang="en-US" sz="1800" dirty="0" smtClean="0"/>
              <a:t>흐름</a:t>
            </a:r>
            <a:r>
              <a:rPr lang="en-US" altLang="ko-KR" sz="1800" dirty="0" smtClean="0"/>
              <a:t>– </a:t>
            </a:r>
            <a:r>
              <a:rPr lang="ko-KR" altLang="en-US" sz="1800" dirty="0"/>
              <a:t>포트폴리오</a:t>
            </a:r>
            <a:r>
              <a:rPr lang="en-US" altLang="ko-KR" sz="1800" dirty="0"/>
              <a:t>, </a:t>
            </a:r>
            <a:r>
              <a:rPr lang="ko-KR" altLang="en-US" sz="1800" dirty="0"/>
              <a:t>이력서를 작성하기 전 준비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02878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331782" name="Rectangle 3"/>
          <p:cNvSpPr txBox="1">
            <a:spLocks noChangeArrowheads="1"/>
          </p:cNvSpPr>
          <p:nvPr/>
        </p:nvSpPr>
        <p:spPr bwMode="auto">
          <a:xfrm>
            <a:off x="931041" y="818917"/>
            <a:ext cx="8026455" cy="478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dirty="0"/>
              <a:t>4. </a:t>
            </a:r>
            <a:r>
              <a:rPr lang="ko-KR" altLang="en-US" dirty="0"/>
              <a:t>나를 알기</a:t>
            </a:r>
            <a:r>
              <a:rPr lang="en-US" altLang="ko-KR" dirty="0"/>
              <a:t> – </a:t>
            </a:r>
            <a:r>
              <a:rPr lang="ko-KR" altLang="en-US" dirty="0"/>
              <a:t>개인별 </a:t>
            </a:r>
            <a:r>
              <a:rPr lang="en-US" altLang="ko-KR" dirty="0" smtClean="0"/>
              <a:t>SWOT</a:t>
            </a:r>
            <a:r>
              <a:rPr lang="ko-KR" altLang="en-US" dirty="0"/>
              <a:t>분석 </a:t>
            </a:r>
            <a:endParaRPr lang="en-US" altLang="ko-KR" dirty="0" smtClean="0"/>
          </a:p>
          <a:p>
            <a:pPr>
              <a:spcBef>
                <a:spcPct val="0"/>
              </a:spcBef>
            </a:pPr>
            <a:endParaRPr lang="en-US" altLang="ko-KR" dirty="0"/>
          </a:p>
          <a:p>
            <a:pPr>
              <a:spcBef>
                <a:spcPct val="0"/>
              </a:spcBef>
            </a:pPr>
            <a:r>
              <a:rPr lang="ko-KR" altLang="en-US" dirty="0" smtClean="0"/>
              <a:t>나의 </a:t>
            </a:r>
            <a:r>
              <a:rPr lang="ko-KR" altLang="en-US" dirty="0"/>
              <a:t>강점</a:t>
            </a:r>
            <a:r>
              <a:rPr lang="en-US" altLang="ko-KR" dirty="0"/>
              <a:t>(</a:t>
            </a:r>
            <a:r>
              <a:rPr lang="ko-KR" altLang="en-US" dirty="0"/>
              <a:t>장점</a:t>
            </a:r>
            <a:r>
              <a:rPr lang="en-US" altLang="ko-KR" dirty="0"/>
              <a:t>),</a:t>
            </a:r>
            <a:r>
              <a:rPr lang="ko-KR" altLang="en-US" dirty="0"/>
              <a:t>약점</a:t>
            </a:r>
            <a:r>
              <a:rPr lang="en-US" altLang="ko-KR" dirty="0"/>
              <a:t>(</a:t>
            </a:r>
            <a:r>
              <a:rPr lang="ko-KR" altLang="en-US" dirty="0"/>
              <a:t>단점</a:t>
            </a:r>
            <a:r>
              <a:rPr lang="en-US" altLang="ko-KR" dirty="0"/>
              <a:t>),</a:t>
            </a:r>
            <a:r>
              <a:rPr lang="ko-KR" altLang="en-US" dirty="0"/>
              <a:t>기회</a:t>
            </a:r>
            <a:r>
              <a:rPr lang="en-US" altLang="ko-KR" dirty="0"/>
              <a:t>(</a:t>
            </a:r>
            <a:r>
              <a:rPr lang="ko-KR" altLang="en-US" dirty="0"/>
              <a:t>이전이나 미래보다 지금 상황이 더 좋은 것들</a:t>
            </a:r>
            <a:r>
              <a:rPr lang="en-US" altLang="ko-KR" dirty="0"/>
              <a:t>) ,</a:t>
            </a:r>
            <a:r>
              <a:rPr lang="ko-KR" altLang="en-US" dirty="0"/>
              <a:t>위기</a:t>
            </a:r>
            <a:r>
              <a:rPr lang="en-US" altLang="ko-KR" dirty="0"/>
              <a:t>(</a:t>
            </a:r>
            <a:r>
              <a:rPr lang="ko-KR" altLang="en-US" dirty="0"/>
              <a:t>이전이나 미래보다 지금 상황이 더 나쁜 것들</a:t>
            </a:r>
            <a:r>
              <a:rPr lang="en-US" altLang="ko-KR" dirty="0"/>
              <a:t>)</a:t>
            </a:r>
            <a:r>
              <a:rPr lang="ko-KR" altLang="en-US" dirty="0"/>
              <a:t>을 </a:t>
            </a:r>
            <a:r>
              <a:rPr lang="en-US" altLang="ko-KR" dirty="0"/>
              <a:t>SWOT</a:t>
            </a:r>
            <a:r>
              <a:rPr lang="ko-KR" altLang="en-US" dirty="0"/>
              <a:t>분석으로 작성하시오</a:t>
            </a:r>
            <a:endParaRPr lang="en-US" altLang="ko-KR" dirty="0"/>
          </a:p>
          <a:p>
            <a:pPr marL="285750" indent="-285750">
              <a:spcBef>
                <a:spcPct val="0"/>
              </a:spcBef>
              <a:buFontTx/>
              <a:buChar char="-"/>
            </a:pPr>
            <a:r>
              <a:rPr lang="ko-KR" altLang="en-US" dirty="0"/>
              <a:t>아래는 </a:t>
            </a:r>
            <a:r>
              <a:rPr lang="en-US" altLang="ko-KR" dirty="0"/>
              <a:t>SWOT</a:t>
            </a:r>
            <a:r>
              <a:rPr lang="ko-KR" altLang="en-US" dirty="0"/>
              <a:t>분석 예제로 나의 강점</a:t>
            </a:r>
            <a:r>
              <a:rPr lang="en-US" altLang="ko-KR" dirty="0"/>
              <a:t>(strength), </a:t>
            </a:r>
            <a:r>
              <a:rPr lang="ko-KR" altLang="en-US" dirty="0"/>
              <a:t>약점</a:t>
            </a:r>
            <a:r>
              <a:rPr lang="en-US" altLang="ko-KR" dirty="0"/>
              <a:t>(weakness), </a:t>
            </a:r>
            <a:r>
              <a:rPr lang="ko-KR" altLang="en-US" dirty="0"/>
              <a:t>기회</a:t>
            </a:r>
            <a:r>
              <a:rPr lang="en-US" altLang="ko-KR" dirty="0"/>
              <a:t>(opportunity), </a:t>
            </a:r>
            <a:r>
              <a:rPr lang="ko-KR" altLang="en-US" dirty="0"/>
              <a:t>위협</a:t>
            </a:r>
            <a:r>
              <a:rPr lang="en-US" altLang="ko-KR" dirty="0"/>
              <a:t>(threat) </a:t>
            </a:r>
            <a:r>
              <a:rPr lang="ko-KR" altLang="en-US" dirty="0"/>
              <a:t>을</a:t>
            </a:r>
            <a:r>
              <a:rPr lang="en-US" altLang="ko-KR" dirty="0"/>
              <a:t> </a:t>
            </a:r>
            <a:r>
              <a:rPr lang="ko-KR" altLang="en-US" dirty="0"/>
              <a:t>분석해 보자</a:t>
            </a:r>
            <a:endParaRPr lang="en-US" altLang="ko-KR" dirty="0"/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7</a:t>
            </a:fld>
            <a:endParaRPr lang="en-US" altLang="ko-KR" sz="1100" b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624178" y="1470991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 bwMode="auto">
          <a:xfrm>
            <a:off x="558800" y="2366874"/>
            <a:ext cx="3330575" cy="4138612"/>
          </a:xfrm>
          <a:prstGeom prst="roundRect">
            <a:avLst>
              <a:gd name="adj" fmla="val 4370"/>
            </a:avLst>
          </a:prstGeom>
          <a:solidFill>
            <a:srgbClr val="FFC000">
              <a:alpha val="5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algn="ctr" fontAlgn="auto" latinLnBrk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ct val="100000"/>
              <a:defRPr/>
            </a:pPr>
            <a:endParaRPr kumimoji="0" lang="ko-KR" altLang="en-US" kern="0" dirty="0">
              <a:solidFill>
                <a:sysClr val="windowText" lastClr="000000"/>
              </a:solidFill>
              <a:ea typeface="맑은 고딕" pitchFamily="50" charset="-127"/>
            </a:endParaRPr>
          </a:p>
        </p:txBody>
      </p:sp>
      <p:cxnSp>
        <p:nvCxnSpPr>
          <p:cNvPr id="12" name="직선 연결선 11"/>
          <p:cNvCxnSpPr>
            <a:cxnSpLocks noChangeShapeType="1"/>
          </p:cNvCxnSpPr>
          <p:nvPr/>
        </p:nvCxnSpPr>
        <p:spPr bwMode="auto">
          <a:xfrm>
            <a:off x="3889375" y="4479836"/>
            <a:ext cx="5457825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직선 연결선 12"/>
          <p:cNvCxnSpPr>
            <a:cxnSpLocks noChangeShapeType="1"/>
          </p:cNvCxnSpPr>
          <p:nvPr/>
        </p:nvCxnSpPr>
        <p:spPr bwMode="auto">
          <a:xfrm rot="5400000" flipH="1" flipV="1">
            <a:off x="4773612" y="4479837"/>
            <a:ext cx="3603625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" name="타원 13"/>
          <p:cNvSpPr>
            <a:spLocks noChangeArrowheads="1"/>
          </p:cNvSpPr>
          <p:nvPr/>
        </p:nvSpPr>
        <p:spPr bwMode="auto">
          <a:xfrm>
            <a:off x="3889375" y="2678024"/>
            <a:ext cx="374650" cy="349250"/>
          </a:xfrm>
          <a:prstGeom prst="ellipse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r>
              <a:rPr kumimoji="0" lang="en-US" altLang="ko-KR" sz="1000" b="1">
                <a:latin typeface="Arial" panose="020B0604020202020204" pitchFamily="34" charset="0"/>
                <a:ea typeface="가는각진제목체"/>
                <a:cs typeface="가는각진제목체"/>
              </a:rPr>
              <a:t>S</a:t>
            </a:r>
            <a:endParaRPr kumimoji="0" lang="ko-KR" altLang="en-US" sz="1000" b="1">
              <a:latin typeface="Arial" panose="020B0604020202020204" pitchFamily="34" charset="0"/>
              <a:ea typeface="가는각진제목체"/>
              <a:cs typeface="가는각진제목체"/>
            </a:endParaRPr>
          </a:p>
        </p:txBody>
      </p:sp>
      <p:sp>
        <p:nvSpPr>
          <p:cNvPr id="15" name="타원 14"/>
          <p:cNvSpPr>
            <a:spLocks noChangeArrowheads="1"/>
          </p:cNvSpPr>
          <p:nvPr/>
        </p:nvSpPr>
        <p:spPr bwMode="auto">
          <a:xfrm>
            <a:off x="6715125" y="2678024"/>
            <a:ext cx="427038" cy="349250"/>
          </a:xfrm>
          <a:prstGeom prst="ellipse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r>
              <a:rPr kumimoji="0" lang="en-US" altLang="ko-KR" sz="1000" b="1">
                <a:latin typeface="Arial" panose="020B0604020202020204" pitchFamily="34" charset="0"/>
                <a:ea typeface="가는각진제목체"/>
                <a:cs typeface="가는각진제목체"/>
              </a:rPr>
              <a:t>W</a:t>
            </a:r>
            <a:endParaRPr kumimoji="0" lang="ko-KR" altLang="en-US" sz="1000" b="1">
              <a:latin typeface="Arial" panose="020B0604020202020204" pitchFamily="34" charset="0"/>
              <a:ea typeface="가는각진제목체"/>
              <a:cs typeface="가는각진제목체"/>
            </a:endParaRPr>
          </a:p>
        </p:txBody>
      </p:sp>
      <p:sp>
        <p:nvSpPr>
          <p:cNvPr id="16" name="타원 15"/>
          <p:cNvSpPr>
            <a:spLocks noChangeArrowheads="1"/>
          </p:cNvSpPr>
          <p:nvPr/>
        </p:nvSpPr>
        <p:spPr bwMode="auto">
          <a:xfrm>
            <a:off x="3889375" y="4594136"/>
            <a:ext cx="395288" cy="349250"/>
          </a:xfrm>
          <a:prstGeom prst="ellipse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r>
              <a:rPr kumimoji="0" lang="en-US" altLang="ko-KR" sz="1000" b="1">
                <a:latin typeface="Arial" panose="020B0604020202020204" pitchFamily="34" charset="0"/>
                <a:ea typeface="가는각진제목체"/>
                <a:cs typeface="가는각진제목체"/>
              </a:rPr>
              <a:t>O</a:t>
            </a:r>
            <a:endParaRPr kumimoji="0" lang="ko-KR" altLang="en-US" sz="1000" b="1">
              <a:latin typeface="Arial" panose="020B0604020202020204" pitchFamily="34" charset="0"/>
              <a:ea typeface="가는각진제목체"/>
              <a:cs typeface="가는각진제목체"/>
            </a:endParaRPr>
          </a:p>
        </p:txBody>
      </p:sp>
      <p:sp>
        <p:nvSpPr>
          <p:cNvPr id="17" name="타원 16"/>
          <p:cNvSpPr>
            <a:spLocks noChangeArrowheads="1"/>
          </p:cNvSpPr>
          <p:nvPr/>
        </p:nvSpPr>
        <p:spPr bwMode="auto">
          <a:xfrm>
            <a:off x="6746875" y="4594136"/>
            <a:ext cx="365125" cy="349250"/>
          </a:xfrm>
          <a:prstGeom prst="ellipse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r>
              <a:rPr kumimoji="0" lang="en-US" altLang="ko-KR" sz="1000" b="1">
                <a:latin typeface="Arial" panose="020B0604020202020204" pitchFamily="34" charset="0"/>
                <a:ea typeface="가는각진제목체"/>
                <a:cs typeface="가는각진제목체"/>
              </a:rPr>
              <a:t>T</a:t>
            </a:r>
            <a:endParaRPr kumimoji="0" lang="ko-KR" altLang="en-US" sz="1000" b="1">
              <a:latin typeface="Arial" panose="020B0604020202020204" pitchFamily="34" charset="0"/>
              <a:ea typeface="가는각진제목체"/>
              <a:cs typeface="가는각진제목체"/>
            </a:endParaRPr>
          </a:p>
        </p:txBody>
      </p:sp>
      <p:sp>
        <p:nvSpPr>
          <p:cNvPr id="18" name="TextBox 166"/>
          <p:cNvSpPr txBox="1">
            <a:spLocks noChangeArrowheads="1"/>
          </p:cNvSpPr>
          <p:nvPr/>
        </p:nvSpPr>
        <p:spPr bwMode="auto">
          <a:xfrm>
            <a:off x="4117975" y="2857411"/>
            <a:ext cx="2457450" cy="158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>
                <a:ea typeface="맑은 고딕" panose="020B0503020000020004" pitchFamily="50" charset="-127"/>
              </a:rPr>
              <a:t> </a:t>
            </a:r>
            <a:r>
              <a:rPr kumimoji="0" lang="ko-KR" altLang="en-US" sz="1100">
                <a:ea typeface="맑은 고딕" panose="020B0503020000020004" pitchFamily="50" charset="-127"/>
              </a:rPr>
              <a:t>각 직원의 직무 숙성도가 높다</a:t>
            </a:r>
            <a:endParaRPr kumimoji="0" lang="en-US" altLang="ko-KR" sz="1100">
              <a:ea typeface="맑은 고딕" panose="020B0503020000020004" pitchFamily="50" charset="-127"/>
            </a:endParaRP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>
                <a:ea typeface="맑은 고딕" panose="020B0503020000020004" pitchFamily="50" charset="-127"/>
              </a:rPr>
              <a:t> </a:t>
            </a:r>
            <a:r>
              <a:rPr kumimoji="0" lang="ko-KR" altLang="en-US" sz="1100">
                <a:ea typeface="맑은 고딕" panose="020B0503020000020004" pitchFamily="50" charset="-127"/>
              </a:rPr>
              <a:t>직원의 생산성이 높다</a:t>
            </a:r>
            <a:r>
              <a:rPr kumimoji="0" lang="en-US" altLang="ko-KR" sz="1100">
                <a:ea typeface="맑은 고딕" panose="020B0503020000020004" pitchFamily="50" charset="-127"/>
              </a:rPr>
              <a:t>.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>
                <a:ea typeface="맑은 고딕" panose="020B0503020000020004" pitchFamily="50" charset="-127"/>
              </a:rPr>
              <a:t> IT</a:t>
            </a:r>
            <a:r>
              <a:rPr kumimoji="0" lang="ko-KR" altLang="en-US" sz="1100">
                <a:ea typeface="맑은 고딕" panose="020B0503020000020004" pitchFamily="50" charset="-127"/>
              </a:rPr>
              <a:t>기술에 대한 이해도가 빠르고 개인의 숙달수준이 높다</a:t>
            </a:r>
            <a:r>
              <a:rPr kumimoji="0" lang="en-US" altLang="ko-KR" sz="1100">
                <a:ea typeface="맑은 고딕" panose="020B0503020000020004" pitchFamily="50" charset="-127"/>
              </a:rPr>
              <a:t>.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>
                <a:ea typeface="맑은 고딕" panose="020B0503020000020004" pitchFamily="50" charset="-127"/>
              </a:rPr>
              <a:t> Client/Server </a:t>
            </a:r>
            <a:r>
              <a:rPr kumimoji="0" lang="ko-KR" altLang="en-US" sz="1100">
                <a:ea typeface="맑은 고딕" panose="020B0503020000020004" pitchFamily="50" charset="-127"/>
              </a:rPr>
              <a:t>기술기반을 가진 직원이 많다</a:t>
            </a:r>
            <a:endParaRPr kumimoji="0" lang="en-US" altLang="ko-KR" sz="1100">
              <a:ea typeface="맑은 고딕" panose="020B0503020000020004" pitchFamily="50" charset="-127"/>
            </a:endParaRP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>
                <a:ea typeface="맑은 고딕" panose="020B0503020000020004" pitchFamily="50" charset="-127"/>
              </a:rPr>
              <a:t> </a:t>
            </a:r>
            <a:r>
              <a:rPr kumimoji="0" lang="ko-KR" altLang="en-US" sz="1100">
                <a:ea typeface="맑은 고딕" panose="020B0503020000020004" pitchFamily="50" charset="-127"/>
              </a:rPr>
              <a:t>통신 처리 등의 고난도 기술기반을 가진 직원이 많다</a:t>
            </a:r>
            <a:endParaRPr kumimoji="0" lang="en-US" altLang="ko-KR" sz="1100">
              <a:ea typeface="맑은 고딕" panose="020B0503020000020004" pitchFamily="50" charset="-127"/>
            </a:endParaRPr>
          </a:p>
        </p:txBody>
      </p:sp>
      <p:sp>
        <p:nvSpPr>
          <p:cNvPr id="19" name="TextBox 166"/>
          <p:cNvSpPr txBox="1">
            <a:spLocks noChangeArrowheads="1"/>
          </p:cNvSpPr>
          <p:nvPr/>
        </p:nvSpPr>
        <p:spPr bwMode="auto">
          <a:xfrm>
            <a:off x="6975475" y="2839949"/>
            <a:ext cx="2371725" cy="1512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ko-KR" altLang="en-US" sz="1100" dirty="0">
                <a:ea typeface="맑은 고딕" panose="020B0503020000020004" pitchFamily="50" charset="-127"/>
              </a:rPr>
              <a:t>직무에 대한 체계나 프로세스 적립이 되어 있지 않다</a:t>
            </a:r>
            <a:endParaRPr kumimoji="0" lang="en-US" altLang="ko-KR" sz="1100" dirty="0">
              <a:ea typeface="맑은 고딕" panose="020B0503020000020004" pitchFamily="50" charset="-127"/>
            </a:endParaRP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</a:t>
            </a:r>
            <a:r>
              <a:rPr kumimoji="0" lang="ko-KR" altLang="en-US" sz="1100" dirty="0">
                <a:ea typeface="맑은 고딕" panose="020B0503020000020004" pitchFamily="50" charset="-127"/>
              </a:rPr>
              <a:t>한 직원의 직무의 다양성이 매우 많다</a:t>
            </a:r>
            <a:r>
              <a:rPr kumimoji="0" lang="en-US" altLang="ko-KR" sz="1100" dirty="0">
                <a:ea typeface="맑은 고딕" panose="020B0503020000020004" pitchFamily="50" charset="-127"/>
              </a:rPr>
              <a:t>.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</a:t>
            </a:r>
            <a:r>
              <a:rPr kumimoji="0" lang="ko-KR" altLang="en-US" sz="1100" dirty="0">
                <a:ea typeface="맑은 고딕" panose="020B0503020000020004" pitchFamily="50" charset="-127"/>
              </a:rPr>
              <a:t>업무의 </a:t>
            </a:r>
            <a:r>
              <a:rPr kumimoji="0" lang="ko-KR" altLang="en-US" sz="1100" dirty="0" err="1">
                <a:ea typeface="맑은 고딕" panose="020B0503020000020004" pitchFamily="50" charset="-127"/>
              </a:rPr>
              <a:t>지시전달이</a:t>
            </a:r>
            <a:r>
              <a:rPr kumimoji="0" lang="ko-KR" altLang="en-US" sz="1100" dirty="0">
                <a:ea typeface="맑은 고딕" panose="020B0503020000020004" pitchFamily="50" charset="-127"/>
              </a:rPr>
              <a:t> 체계적인 절차보다는 인간적인 커뮤니케이션</a:t>
            </a:r>
            <a:r>
              <a:rPr kumimoji="0" lang="en-US" altLang="ko-KR" sz="1100" dirty="0">
                <a:ea typeface="맑은 고딕" panose="020B0503020000020004" pitchFamily="50" charset="-127"/>
              </a:rPr>
              <a:t>, </a:t>
            </a:r>
            <a:r>
              <a:rPr kumimoji="0" lang="ko-KR" altLang="en-US" sz="1100" dirty="0">
                <a:ea typeface="맑은 고딕" panose="020B0503020000020004" pitchFamily="50" charset="-127"/>
              </a:rPr>
              <a:t>개인의 </a:t>
            </a:r>
            <a:r>
              <a:rPr kumimoji="0" lang="ko-KR" altLang="en-US" sz="1100" dirty="0" err="1">
                <a:ea typeface="맑은 고딕" panose="020B0503020000020004" pitchFamily="50" charset="-127"/>
              </a:rPr>
              <a:t>숙달기술</a:t>
            </a:r>
            <a:r>
              <a:rPr kumimoji="0" lang="ko-KR" altLang="en-US" sz="1100" dirty="0">
                <a:ea typeface="맑은 고딕" panose="020B0503020000020004" pitchFamily="50" charset="-127"/>
              </a:rPr>
              <a:t> 등으로 이루어 지고 있다</a:t>
            </a:r>
            <a:r>
              <a:rPr kumimoji="0" lang="en-US" altLang="ko-KR" sz="1100" dirty="0">
                <a:ea typeface="맑은 고딕" panose="020B0503020000020004" pitchFamily="50" charset="-127"/>
              </a:rPr>
              <a:t>.</a:t>
            </a:r>
          </a:p>
        </p:txBody>
      </p:sp>
      <p:sp>
        <p:nvSpPr>
          <p:cNvPr id="20" name="TextBox 166"/>
          <p:cNvSpPr txBox="1">
            <a:spLocks noChangeArrowheads="1"/>
          </p:cNvSpPr>
          <p:nvPr/>
        </p:nvSpPr>
        <p:spPr bwMode="auto">
          <a:xfrm>
            <a:off x="6975475" y="4940211"/>
            <a:ext cx="2143125" cy="1344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ko-KR" altLang="en-US" sz="1100">
                <a:ea typeface="맑은 고딕" panose="020B0503020000020004" pitchFamily="50" charset="-127"/>
              </a:rPr>
              <a:t> 기술기반의 진보 속도가 빠르기 때문의 계속적 교육이 요구된다</a:t>
            </a:r>
            <a:r>
              <a:rPr kumimoji="0" lang="en-US" altLang="ko-KR" sz="1100">
                <a:ea typeface="맑은 고딕" panose="020B0503020000020004" pitchFamily="50" charset="-127"/>
              </a:rPr>
              <a:t>.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ko-KR" altLang="en-US" sz="1100">
                <a:ea typeface="맑은 고딕" panose="020B0503020000020004" pitchFamily="50" charset="-127"/>
              </a:rPr>
              <a:t> 전문적인 업무를 하기 때문에 백업 요원이  없다</a:t>
            </a:r>
            <a:r>
              <a:rPr kumimoji="0" lang="en-US" altLang="ko-KR" sz="1100">
                <a:ea typeface="맑은 고딕" panose="020B0503020000020004" pitchFamily="50" charset="-127"/>
              </a:rPr>
              <a:t>.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>
                <a:ea typeface="맑은 고딕" panose="020B0503020000020004" pitchFamily="50" charset="-127"/>
              </a:rPr>
              <a:t> </a:t>
            </a:r>
            <a:r>
              <a:rPr kumimoji="0" lang="ko-KR" altLang="en-US" sz="1100">
                <a:ea typeface="맑은 고딕" panose="020B0503020000020004" pitchFamily="50" charset="-127"/>
              </a:rPr>
              <a:t>시중에서 전문인력을 쉽게 구하기가 어렵다</a:t>
            </a:r>
            <a:endParaRPr kumimoji="0" lang="en-US" altLang="ko-KR" sz="1100">
              <a:ea typeface="맑은 고딕" panose="020B0503020000020004" pitchFamily="50" charset="-127"/>
            </a:endParaRPr>
          </a:p>
        </p:txBody>
      </p:sp>
      <p:sp>
        <p:nvSpPr>
          <p:cNvPr id="21" name="TextBox 166"/>
          <p:cNvSpPr txBox="1">
            <a:spLocks noChangeArrowheads="1"/>
          </p:cNvSpPr>
          <p:nvPr/>
        </p:nvSpPr>
        <p:spPr bwMode="auto">
          <a:xfrm>
            <a:off x="4264025" y="4943386"/>
            <a:ext cx="2143125" cy="1344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ko-KR" altLang="en-US" sz="1100">
                <a:ea typeface="맑은 고딕" panose="020B0503020000020004" pitchFamily="50" charset="-127"/>
              </a:rPr>
              <a:t> 최신기반의 기술을 빨리 습득할 기회가 많다</a:t>
            </a:r>
            <a:r>
              <a:rPr kumimoji="0" lang="en-US" altLang="ko-KR" sz="1100">
                <a:ea typeface="맑은 고딕" panose="020B0503020000020004" pitchFamily="50" charset="-127"/>
              </a:rPr>
              <a:t>.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>
                <a:ea typeface="맑은 고딕" panose="020B0503020000020004" pitchFamily="50" charset="-127"/>
              </a:rPr>
              <a:t> </a:t>
            </a:r>
            <a:r>
              <a:rPr kumimoji="0" lang="ko-KR" altLang="en-US" sz="1100">
                <a:ea typeface="맑은 고딕" panose="020B0503020000020004" pitchFamily="50" charset="-127"/>
              </a:rPr>
              <a:t>다양한 기술기반을 다루어 보았기 때문에 직무 이동 시 적응이 용이하다</a:t>
            </a:r>
            <a:r>
              <a:rPr kumimoji="0" lang="en-US" altLang="ko-KR" sz="1100">
                <a:ea typeface="맑은 고딕" panose="020B0503020000020004" pitchFamily="50" charset="-127"/>
              </a:rPr>
              <a:t>.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>
                <a:ea typeface="맑은 고딕" panose="020B0503020000020004" pitchFamily="50" charset="-127"/>
              </a:rPr>
              <a:t> </a:t>
            </a:r>
            <a:r>
              <a:rPr kumimoji="0" lang="ko-KR" altLang="en-US" sz="1100">
                <a:ea typeface="맑은 고딕" panose="020B0503020000020004" pitchFamily="50" charset="-127"/>
              </a:rPr>
              <a:t>개인의 전문성을 살릴 수 있는 직무체계가 되어 있다</a:t>
            </a:r>
            <a:r>
              <a:rPr kumimoji="0" lang="en-US" altLang="ko-KR" sz="1100">
                <a:ea typeface="맑은 고딕" panose="020B0503020000020004" pitchFamily="50" charset="-127"/>
              </a:rPr>
              <a:t>.</a:t>
            </a:r>
          </a:p>
        </p:txBody>
      </p:sp>
      <p:pic>
        <p:nvPicPr>
          <p:cNvPr id="22" name="Picture 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3" y="2522449"/>
            <a:ext cx="2525712" cy="201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1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263" y="3330486"/>
            <a:ext cx="2517775" cy="204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1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300" y="4235361"/>
            <a:ext cx="2743200" cy="204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13386E33-29BD-4DF8-B48B-66EB7415B408}"/>
              </a:ext>
            </a:extLst>
          </p:cNvPr>
          <p:cNvSpPr/>
          <p:nvPr/>
        </p:nvSpPr>
        <p:spPr bwMode="auto">
          <a:xfrm>
            <a:off x="4223409" y="2511676"/>
            <a:ext cx="1441718" cy="248402"/>
          </a:xfrm>
          <a:prstGeom prst="rect">
            <a:avLst/>
          </a:prstGeom>
          <a:solidFill>
            <a:srgbClr val="FFFF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tabLst/>
            </a:pPr>
            <a:r>
              <a:rPr lang="ko-KR" altLang="en-US" sz="1000" b="0">
                <a:solidFill>
                  <a:schemeClr val="tx1"/>
                </a:solidFill>
                <a:latin typeface="Arial" charset="0"/>
                <a:ea typeface="가는각진제목체" pitchFamily="18" charset="-127"/>
              </a:rPr>
              <a:t>내가 노력해 얻은 강점</a:t>
            </a:r>
            <a:endParaRPr kumimoji="0" lang="ko-KR" altLang="en-US" sz="1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23F3F5F-C56F-4FB6-BB2B-0554F43F08EB}"/>
              </a:ext>
            </a:extLst>
          </p:cNvPr>
          <p:cNvSpPr/>
          <p:nvPr/>
        </p:nvSpPr>
        <p:spPr bwMode="auto">
          <a:xfrm>
            <a:off x="7112000" y="2588748"/>
            <a:ext cx="1826439" cy="248402"/>
          </a:xfrm>
          <a:prstGeom prst="rect">
            <a:avLst/>
          </a:prstGeom>
          <a:solidFill>
            <a:srgbClr val="FFFF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tabLst/>
            </a:pPr>
            <a:r>
              <a:rPr lang="ko-KR" altLang="en-US" sz="1000" b="0">
                <a:solidFill>
                  <a:schemeClr val="tx1"/>
                </a:solidFill>
                <a:latin typeface="Arial" charset="0"/>
                <a:ea typeface="가는각진제목체" pitchFamily="18" charset="-127"/>
              </a:rPr>
              <a:t>나의 느슨함으로 얻어진 약점</a:t>
            </a:r>
            <a:endParaRPr kumimoji="0" lang="ko-KR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CFCAFDE-05D3-4831-A6C9-27562E43939D}"/>
              </a:ext>
            </a:extLst>
          </p:cNvPr>
          <p:cNvSpPr/>
          <p:nvPr/>
        </p:nvSpPr>
        <p:spPr bwMode="auto">
          <a:xfrm>
            <a:off x="4281740" y="4554448"/>
            <a:ext cx="1569958" cy="433068"/>
          </a:xfrm>
          <a:prstGeom prst="rect">
            <a:avLst/>
          </a:prstGeom>
          <a:solidFill>
            <a:srgbClr val="FFFF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tabLst/>
            </a:pPr>
            <a:r>
              <a:rPr lang="ko-KR" altLang="en-US" sz="1000" b="0" dirty="0">
                <a:solidFill>
                  <a:schemeClr val="tx1"/>
                </a:solidFill>
                <a:latin typeface="Arial" charset="0"/>
                <a:ea typeface="가는각진제목체" pitchFamily="18" charset="-127"/>
              </a:rPr>
              <a:t>내가 어떻게 하지 않아도</a:t>
            </a:r>
            <a:endParaRPr lang="en-US" altLang="ko-KR" sz="1000" b="0" dirty="0">
              <a:solidFill>
                <a:schemeClr val="tx1"/>
              </a:solidFill>
              <a:latin typeface="Arial" charset="0"/>
              <a:ea typeface="가는각진제목체" pitchFamily="18" charset="-127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tabLst/>
            </a:pPr>
            <a:r>
              <a:rPr lang="ko-KR" altLang="en-US" sz="1000" b="0" dirty="0">
                <a:solidFill>
                  <a:schemeClr val="tx1"/>
                </a:solidFill>
                <a:latin typeface="Arial" charset="0"/>
                <a:ea typeface="가는각진제목체" pitchFamily="18" charset="-127"/>
              </a:rPr>
              <a:t>나에게 찾아온 기회</a:t>
            </a:r>
            <a:endParaRPr kumimoji="0" lang="ko-KR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BC5E4782-9BD1-4D75-A1A5-8A624F4B30BE}"/>
              </a:ext>
            </a:extLst>
          </p:cNvPr>
          <p:cNvSpPr/>
          <p:nvPr/>
        </p:nvSpPr>
        <p:spPr bwMode="auto">
          <a:xfrm>
            <a:off x="7269958" y="4611444"/>
            <a:ext cx="1476984" cy="433068"/>
          </a:xfrm>
          <a:prstGeom prst="rect">
            <a:avLst/>
          </a:prstGeom>
          <a:solidFill>
            <a:srgbClr val="FFFF00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0000" tIns="46800" rIns="90000" bIns="4680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tabLst/>
            </a:pPr>
            <a:r>
              <a:rPr lang="ko-KR" altLang="en-US" sz="1000" b="0" dirty="0">
                <a:solidFill>
                  <a:schemeClr val="tx1"/>
                </a:solidFill>
                <a:latin typeface="Arial" charset="0"/>
                <a:ea typeface="가는각진제목체" pitchFamily="18" charset="-127"/>
              </a:rPr>
              <a:t>내가 어떻게 할 수 없는</a:t>
            </a:r>
            <a:endParaRPr lang="en-US" altLang="ko-KR" sz="1000" b="0" dirty="0">
              <a:solidFill>
                <a:schemeClr val="tx1"/>
              </a:solidFill>
              <a:latin typeface="Arial" charset="0"/>
              <a:ea typeface="가는각진제목체" pitchFamily="18" charset="-127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tabLst/>
            </a:pPr>
            <a:r>
              <a:rPr lang="ko-KR" altLang="en-US" sz="1000" b="0" dirty="0">
                <a:solidFill>
                  <a:schemeClr val="tx1"/>
                </a:solidFill>
                <a:latin typeface="Arial" charset="0"/>
                <a:ea typeface="가는각진제목체" pitchFamily="18" charset="-127"/>
              </a:rPr>
              <a:t>나에게 찾아온 위기</a:t>
            </a:r>
            <a:endParaRPr kumimoji="0" lang="ko-KR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가는각진제목체" pitchFamily="18" charset="-127"/>
            </a:endParaRPr>
          </a:p>
        </p:txBody>
      </p:sp>
      <p:sp>
        <p:nvSpPr>
          <p:cNvPr id="30" name="Rectangle 3">
            <a:extLst>
              <a:ext uri="{FF2B5EF4-FFF2-40B4-BE49-F238E27FC236}">
                <a16:creationId xmlns:a16="http://schemas.microsoft.com/office/drawing/2014/main" id="{A8CE07DE-A641-48E6-88AB-47335DA2C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8137638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 </a:t>
            </a:r>
            <a:r>
              <a:rPr lang="en-US" altLang="ko-KR" sz="1800" dirty="0" smtClean="0"/>
              <a:t>– </a:t>
            </a:r>
            <a:r>
              <a:rPr lang="ko-KR" altLang="en-US" sz="1800" dirty="0" smtClean="0"/>
              <a:t>나를 알자</a:t>
            </a:r>
            <a:r>
              <a:rPr lang="en-US" altLang="ko-KR" sz="1800" dirty="0" smtClean="0"/>
              <a:t>. </a:t>
            </a:r>
            <a:r>
              <a:rPr lang="ko-KR" altLang="en-US" sz="1800" dirty="0" smtClean="0"/>
              <a:t>회피하지 말고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89410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331782" name="Rectangle 3"/>
          <p:cNvSpPr txBox="1">
            <a:spLocks noChangeArrowheads="1"/>
          </p:cNvSpPr>
          <p:nvPr/>
        </p:nvSpPr>
        <p:spPr bwMode="auto">
          <a:xfrm>
            <a:off x="931041" y="818917"/>
            <a:ext cx="8026455" cy="4780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dirty="0"/>
              <a:t>4. </a:t>
            </a:r>
            <a:r>
              <a:rPr lang="ko-KR" altLang="en-US" dirty="0"/>
              <a:t>나를 알기</a:t>
            </a:r>
            <a:r>
              <a:rPr lang="en-US" altLang="ko-KR" dirty="0"/>
              <a:t> – </a:t>
            </a:r>
            <a:r>
              <a:rPr lang="ko-KR" altLang="en-US" dirty="0"/>
              <a:t>개인별 </a:t>
            </a:r>
            <a:r>
              <a:rPr lang="en-US" altLang="ko-KR" dirty="0"/>
              <a:t>SWOT</a:t>
            </a:r>
            <a:r>
              <a:rPr lang="ko-KR" altLang="en-US" dirty="0"/>
              <a:t>분석 </a:t>
            </a:r>
            <a:r>
              <a:rPr lang="ko-KR" altLang="en-US" dirty="0" smtClean="0"/>
              <a:t>작성할 것</a:t>
            </a:r>
            <a:endParaRPr lang="en-US" altLang="ko-KR" dirty="0"/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8</a:t>
            </a:fld>
            <a:endParaRPr lang="en-US" altLang="ko-KR" sz="1100" b="0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624178" y="1470991"/>
            <a:ext cx="9906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cxnSp>
        <p:nvCxnSpPr>
          <p:cNvPr id="12" name="직선 연결선 11"/>
          <p:cNvCxnSpPr>
            <a:cxnSpLocks noChangeShapeType="1"/>
          </p:cNvCxnSpPr>
          <p:nvPr/>
        </p:nvCxnSpPr>
        <p:spPr bwMode="auto">
          <a:xfrm>
            <a:off x="978011" y="3723888"/>
            <a:ext cx="8369190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직선 연결선 12"/>
          <p:cNvCxnSpPr>
            <a:cxnSpLocks noChangeShapeType="1"/>
          </p:cNvCxnSpPr>
          <p:nvPr/>
        </p:nvCxnSpPr>
        <p:spPr bwMode="auto">
          <a:xfrm rot="5400000" flipH="1" flipV="1">
            <a:off x="2903616" y="3723889"/>
            <a:ext cx="4386525" cy="0"/>
          </a:xfrm>
          <a:prstGeom prst="line">
            <a:avLst/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" name="타원 13"/>
          <p:cNvSpPr>
            <a:spLocks noChangeArrowheads="1"/>
          </p:cNvSpPr>
          <p:nvPr/>
        </p:nvSpPr>
        <p:spPr bwMode="auto">
          <a:xfrm>
            <a:off x="978011" y="1530626"/>
            <a:ext cx="574499" cy="425126"/>
          </a:xfrm>
          <a:prstGeom prst="ellipse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r>
              <a:rPr kumimoji="0" lang="en-US" altLang="ko-KR" sz="1000" b="1">
                <a:latin typeface="Arial" panose="020B0604020202020204" pitchFamily="34" charset="0"/>
                <a:ea typeface="가는각진제목체"/>
                <a:cs typeface="가는각진제목체"/>
              </a:rPr>
              <a:t>S</a:t>
            </a:r>
            <a:endParaRPr kumimoji="0" lang="ko-KR" altLang="en-US" sz="1000" b="1">
              <a:latin typeface="Arial" panose="020B0604020202020204" pitchFamily="34" charset="0"/>
              <a:ea typeface="가는각진제목체"/>
              <a:cs typeface="가는각진제목체"/>
            </a:endParaRPr>
          </a:p>
        </p:txBody>
      </p:sp>
      <p:sp>
        <p:nvSpPr>
          <p:cNvPr id="15" name="타원 14"/>
          <p:cNvSpPr>
            <a:spLocks noChangeArrowheads="1"/>
          </p:cNvSpPr>
          <p:nvPr/>
        </p:nvSpPr>
        <p:spPr bwMode="auto">
          <a:xfrm>
            <a:off x="5311099" y="1530626"/>
            <a:ext cx="654833" cy="425126"/>
          </a:xfrm>
          <a:prstGeom prst="ellipse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r>
              <a:rPr kumimoji="0" lang="en-US" altLang="ko-KR" sz="1000" b="1">
                <a:latin typeface="Arial" panose="020B0604020202020204" pitchFamily="34" charset="0"/>
                <a:ea typeface="가는각진제목체"/>
                <a:cs typeface="가는각진제목체"/>
              </a:rPr>
              <a:t>W</a:t>
            </a:r>
            <a:endParaRPr kumimoji="0" lang="ko-KR" altLang="en-US" sz="1000" b="1">
              <a:latin typeface="Arial" panose="020B0604020202020204" pitchFamily="34" charset="0"/>
              <a:ea typeface="가는각진제목체"/>
              <a:cs typeface="가는각진제목체"/>
            </a:endParaRPr>
          </a:p>
        </p:txBody>
      </p:sp>
      <p:sp>
        <p:nvSpPr>
          <p:cNvPr id="16" name="타원 15"/>
          <p:cNvSpPr>
            <a:spLocks noChangeArrowheads="1"/>
          </p:cNvSpPr>
          <p:nvPr/>
        </p:nvSpPr>
        <p:spPr bwMode="auto">
          <a:xfrm>
            <a:off x="978011" y="3863020"/>
            <a:ext cx="606146" cy="425126"/>
          </a:xfrm>
          <a:prstGeom prst="ellipse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r>
              <a:rPr kumimoji="0" lang="en-US" altLang="ko-KR" sz="1000" b="1">
                <a:latin typeface="Arial" panose="020B0604020202020204" pitchFamily="34" charset="0"/>
                <a:ea typeface="가는각진제목체"/>
                <a:cs typeface="가는각진제목체"/>
              </a:rPr>
              <a:t>O</a:t>
            </a:r>
            <a:endParaRPr kumimoji="0" lang="ko-KR" altLang="en-US" sz="1000" b="1">
              <a:latin typeface="Arial" panose="020B0604020202020204" pitchFamily="34" charset="0"/>
              <a:ea typeface="가는각진제목체"/>
              <a:cs typeface="가는각진제목체"/>
            </a:endParaRPr>
          </a:p>
        </p:txBody>
      </p:sp>
      <p:sp>
        <p:nvSpPr>
          <p:cNvPr id="17" name="타원 16"/>
          <p:cNvSpPr>
            <a:spLocks noChangeArrowheads="1"/>
          </p:cNvSpPr>
          <p:nvPr/>
        </p:nvSpPr>
        <p:spPr bwMode="auto">
          <a:xfrm>
            <a:off x="5359786" y="3863020"/>
            <a:ext cx="559893" cy="425126"/>
          </a:xfrm>
          <a:prstGeom prst="ellipse">
            <a:avLst/>
          </a:prstGeom>
          <a:solidFill>
            <a:srgbClr val="92D050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90000" tIns="46800" rIns="90000" bIns="46800"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r>
              <a:rPr kumimoji="0" lang="en-US" altLang="ko-KR" sz="1000" b="1">
                <a:latin typeface="Arial" panose="020B0604020202020204" pitchFamily="34" charset="0"/>
                <a:ea typeface="가는각진제목체"/>
                <a:cs typeface="가는각진제목체"/>
              </a:rPr>
              <a:t>T</a:t>
            </a:r>
            <a:endParaRPr kumimoji="0" lang="ko-KR" altLang="en-US" sz="1000" b="1">
              <a:latin typeface="Arial" panose="020B0604020202020204" pitchFamily="34" charset="0"/>
              <a:ea typeface="가는각진제목체"/>
              <a:cs typeface="가는각진제목체"/>
            </a:endParaRPr>
          </a:p>
        </p:txBody>
      </p:sp>
      <p:sp>
        <p:nvSpPr>
          <p:cNvPr id="18" name="TextBox 166"/>
          <p:cNvSpPr txBox="1">
            <a:spLocks noChangeArrowheads="1"/>
          </p:cNvSpPr>
          <p:nvPr/>
        </p:nvSpPr>
        <p:spPr bwMode="auto">
          <a:xfrm>
            <a:off x="5919679" y="4215793"/>
            <a:ext cx="3768326" cy="168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endParaRPr kumimoji="0" lang="en-US" altLang="ko-KR" sz="1100" dirty="0">
              <a:ea typeface="맑은 고딕" panose="020B0503020000020004" pitchFamily="50" charset="-127"/>
            </a:endParaRPr>
          </a:p>
        </p:txBody>
      </p:sp>
      <p:sp>
        <p:nvSpPr>
          <p:cNvPr id="25" name="TextBox 166"/>
          <p:cNvSpPr txBox="1">
            <a:spLocks noChangeArrowheads="1"/>
          </p:cNvSpPr>
          <p:nvPr/>
        </p:nvSpPr>
        <p:spPr bwMode="auto">
          <a:xfrm>
            <a:off x="5977416" y="1901385"/>
            <a:ext cx="3768326" cy="168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endParaRPr kumimoji="0" lang="en-US" altLang="ko-KR" sz="1100" dirty="0">
              <a:ea typeface="맑은 고딕" panose="020B0503020000020004" pitchFamily="50" charset="-127"/>
            </a:endParaRPr>
          </a:p>
        </p:txBody>
      </p:sp>
      <p:sp>
        <p:nvSpPr>
          <p:cNvPr id="26" name="TextBox 166"/>
          <p:cNvSpPr txBox="1">
            <a:spLocks noChangeArrowheads="1"/>
          </p:cNvSpPr>
          <p:nvPr/>
        </p:nvSpPr>
        <p:spPr bwMode="auto">
          <a:xfrm>
            <a:off x="1492128" y="4235034"/>
            <a:ext cx="3768326" cy="168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endParaRPr kumimoji="0" lang="en-US" altLang="ko-KR" sz="1100" dirty="0">
              <a:ea typeface="맑은 고딕" panose="020B0503020000020004" pitchFamily="50" charset="-127"/>
            </a:endParaRPr>
          </a:p>
        </p:txBody>
      </p:sp>
      <p:sp>
        <p:nvSpPr>
          <p:cNvPr id="27" name="TextBox 166"/>
          <p:cNvSpPr txBox="1">
            <a:spLocks noChangeArrowheads="1"/>
          </p:cNvSpPr>
          <p:nvPr/>
        </p:nvSpPr>
        <p:spPr bwMode="auto">
          <a:xfrm>
            <a:off x="1440531" y="1901385"/>
            <a:ext cx="3768326" cy="168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sz="1200" kern="1200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  <a:cs typeface="+mn-cs"/>
              </a:defRPr>
            </a:lvl9pPr>
          </a:lstStyle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 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  <a:buFont typeface="Wingdings" panose="05000000000000000000" pitchFamily="2" charset="2"/>
              <a:buChar char="§"/>
            </a:pPr>
            <a:r>
              <a:rPr kumimoji="0" lang="en-US" altLang="ko-KR" sz="1100" dirty="0">
                <a:ea typeface="맑은 고딕" panose="020B0503020000020004" pitchFamily="50" charset="-127"/>
              </a:rPr>
              <a:t> </a:t>
            </a:r>
          </a:p>
          <a:p>
            <a:pPr eaLnBrk="1" latinLnBrk="0" hangingPunct="1">
              <a:spcBef>
                <a:spcPct val="20000"/>
              </a:spcBef>
              <a:buClr>
                <a:schemeClr val="bg2"/>
              </a:buClr>
              <a:buSzPct val="100000"/>
            </a:pPr>
            <a:endParaRPr kumimoji="0" lang="en-US" altLang="ko-KR" sz="1100" dirty="0">
              <a:ea typeface="맑은 고딕" panose="020B0503020000020004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 rot="1804730">
            <a:off x="7513983" y="962108"/>
            <a:ext cx="785793" cy="338554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과제 </a:t>
            </a:r>
            <a:r>
              <a:rPr lang="en-US" altLang="ko-KR" dirty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A8CE07DE-A641-48E6-88AB-47335DA2C5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8432" y="126767"/>
            <a:ext cx="8137638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 smtClean="0"/>
              <a:t>2. </a:t>
            </a:r>
            <a:r>
              <a:rPr lang="ko-KR" altLang="en-US" sz="1800" dirty="0" smtClean="0"/>
              <a:t>취업과정 </a:t>
            </a:r>
            <a:r>
              <a:rPr lang="en-US" altLang="ko-KR" sz="1800" dirty="0" smtClean="0"/>
              <a:t>– </a:t>
            </a:r>
            <a:r>
              <a:rPr lang="ko-KR" altLang="en-US" sz="1800" dirty="0" smtClean="0"/>
              <a:t>나를 알자</a:t>
            </a:r>
            <a:r>
              <a:rPr lang="en-US" altLang="ko-KR" sz="1800" dirty="0" smtClean="0"/>
              <a:t>. </a:t>
            </a:r>
            <a:r>
              <a:rPr lang="ko-KR" altLang="en-US" sz="1800" dirty="0" smtClean="0"/>
              <a:t>회피하지 말고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94660099"/>
      </p:ext>
    </p:extLst>
  </p:cSld>
  <p:clrMapOvr>
    <a:masterClrMapping/>
  </p:clrMapOvr>
</p:sld>
</file>

<file path=ppt/theme/theme1.xml><?xml version="1.0" encoding="utf-8"?>
<a:theme xmlns:a="http://schemas.openxmlformats.org/drawingml/2006/main" name="1_Default Design">
  <a:themeElements>
    <a:clrScheme name="1_Default Design 4">
      <a:dk1>
        <a:srgbClr val="000000"/>
      </a:dk1>
      <a:lt1>
        <a:srgbClr val="FFFFFF"/>
      </a:lt1>
      <a:dk2>
        <a:srgbClr val="000066"/>
      </a:dk2>
      <a:lt2>
        <a:srgbClr val="808080"/>
      </a:lt2>
      <a:accent1>
        <a:srgbClr val="194293"/>
      </a:accent1>
      <a:accent2>
        <a:srgbClr val="9999CC"/>
      </a:accent2>
      <a:accent3>
        <a:srgbClr val="FFFFFF"/>
      </a:accent3>
      <a:accent4>
        <a:srgbClr val="000000"/>
      </a:accent4>
      <a:accent5>
        <a:srgbClr val="ABB0C8"/>
      </a:accent5>
      <a:accent6>
        <a:srgbClr val="8A8AB9"/>
      </a:accent6>
      <a:hlink>
        <a:srgbClr val="CCCCE6"/>
      </a:hlink>
      <a:folHlink>
        <a:srgbClr val="B2B2B2"/>
      </a:folHlink>
    </a:clrScheme>
    <a:fontScheme name="1_Default Design">
      <a:majorFont>
        <a:latin typeface="가는각진제목체"/>
        <a:ea typeface="가는각진제목체"/>
        <a:cs typeface=""/>
      </a:majorFont>
      <a:minorFont>
        <a:latin typeface="가는각진제목체"/>
        <a:ea typeface="가는각진제목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2"/>
          </a:buClr>
          <a:buSzPct val="100000"/>
          <a:buFontTx/>
          <a:buChar char="•"/>
          <a:tabLst/>
          <a:defRPr kumimoji="0" lang="ko-KR" altLang="en-US" sz="1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가는각진제목체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2"/>
          </a:buClr>
          <a:buSzPct val="100000"/>
          <a:buFontTx/>
          <a:buChar char="•"/>
          <a:tabLst/>
          <a:defRPr kumimoji="0" lang="ko-KR" altLang="en-US" sz="1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가는각진제목체" pitchFamily="18" charset="-127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5250"/>
        </a:dk2>
        <a:lt2>
          <a:srgbClr val="808080"/>
        </a:lt2>
        <a:accent1>
          <a:srgbClr val="008080"/>
        </a:accent1>
        <a:accent2>
          <a:srgbClr val="1CB094"/>
        </a:accent2>
        <a:accent3>
          <a:srgbClr val="FFFFFF"/>
        </a:accent3>
        <a:accent4>
          <a:srgbClr val="000000"/>
        </a:accent4>
        <a:accent5>
          <a:srgbClr val="AAC0C0"/>
        </a:accent5>
        <a:accent6>
          <a:srgbClr val="189F86"/>
        </a:accent6>
        <a:hlink>
          <a:srgbClr val="99D1C2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2F3C7"/>
        </a:lt1>
        <a:dk2>
          <a:srgbClr val="333300"/>
        </a:dk2>
        <a:lt2>
          <a:srgbClr val="808080"/>
        </a:lt2>
        <a:accent1>
          <a:srgbClr val="747660"/>
        </a:accent1>
        <a:accent2>
          <a:srgbClr val="A99B69"/>
        </a:accent2>
        <a:accent3>
          <a:srgbClr val="F7F8E0"/>
        </a:accent3>
        <a:accent4>
          <a:srgbClr val="000000"/>
        </a:accent4>
        <a:accent5>
          <a:srgbClr val="BCBDB6"/>
        </a:accent5>
        <a:accent6>
          <a:srgbClr val="998C5E"/>
        </a:accent6>
        <a:hlink>
          <a:srgbClr val="959167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FFFFFF"/>
        </a:lt1>
        <a:dk2>
          <a:srgbClr val="000066"/>
        </a:dk2>
        <a:lt2>
          <a:srgbClr val="808080"/>
        </a:lt2>
        <a:accent1>
          <a:srgbClr val="194293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ABB0C8"/>
        </a:accent5>
        <a:accent6>
          <a:srgbClr val="8A8AB9"/>
        </a:accent6>
        <a:hlink>
          <a:srgbClr val="CCCCE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FF"/>
        </a:lt1>
        <a:dk2>
          <a:srgbClr val="4C0026"/>
        </a:dk2>
        <a:lt2>
          <a:srgbClr val="808080"/>
        </a:lt2>
        <a:accent1>
          <a:srgbClr val="7C1C45"/>
        </a:accent1>
        <a:accent2>
          <a:srgbClr val="C15D75"/>
        </a:accent2>
        <a:accent3>
          <a:srgbClr val="FFFFFF"/>
        </a:accent3>
        <a:accent4>
          <a:srgbClr val="000000"/>
        </a:accent4>
        <a:accent5>
          <a:srgbClr val="BFABB0"/>
        </a:accent5>
        <a:accent6>
          <a:srgbClr val="AF5369"/>
        </a:accent6>
        <a:hlink>
          <a:srgbClr val="C29D8C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3_Default Design">
  <a:themeElements>
    <a:clrScheme name="3_Default Design 4">
      <a:dk1>
        <a:srgbClr val="000000"/>
      </a:dk1>
      <a:lt1>
        <a:srgbClr val="FFFFFF"/>
      </a:lt1>
      <a:dk2>
        <a:srgbClr val="000066"/>
      </a:dk2>
      <a:lt2>
        <a:srgbClr val="808080"/>
      </a:lt2>
      <a:accent1>
        <a:srgbClr val="194293"/>
      </a:accent1>
      <a:accent2>
        <a:srgbClr val="9999CC"/>
      </a:accent2>
      <a:accent3>
        <a:srgbClr val="FFFFFF"/>
      </a:accent3>
      <a:accent4>
        <a:srgbClr val="000000"/>
      </a:accent4>
      <a:accent5>
        <a:srgbClr val="ABB0C8"/>
      </a:accent5>
      <a:accent6>
        <a:srgbClr val="8A8AB9"/>
      </a:accent6>
      <a:hlink>
        <a:srgbClr val="CCCCE6"/>
      </a:hlink>
      <a:folHlink>
        <a:srgbClr val="B2B2B2"/>
      </a:folHlink>
    </a:clrScheme>
    <a:fontScheme name="3_Default Design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Default Design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2">
        <a:dk1>
          <a:srgbClr val="000000"/>
        </a:dk1>
        <a:lt1>
          <a:srgbClr val="FFFFFF"/>
        </a:lt1>
        <a:dk2>
          <a:srgbClr val="005250"/>
        </a:dk2>
        <a:lt2>
          <a:srgbClr val="808080"/>
        </a:lt2>
        <a:accent1>
          <a:srgbClr val="008080"/>
        </a:accent1>
        <a:accent2>
          <a:srgbClr val="1CB094"/>
        </a:accent2>
        <a:accent3>
          <a:srgbClr val="FFFFFF"/>
        </a:accent3>
        <a:accent4>
          <a:srgbClr val="000000"/>
        </a:accent4>
        <a:accent5>
          <a:srgbClr val="AAC0C0"/>
        </a:accent5>
        <a:accent6>
          <a:srgbClr val="189F86"/>
        </a:accent6>
        <a:hlink>
          <a:srgbClr val="99D1C2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3">
        <a:dk1>
          <a:srgbClr val="000000"/>
        </a:dk1>
        <a:lt1>
          <a:srgbClr val="F2F3C7"/>
        </a:lt1>
        <a:dk2>
          <a:srgbClr val="333300"/>
        </a:dk2>
        <a:lt2>
          <a:srgbClr val="808080"/>
        </a:lt2>
        <a:accent1>
          <a:srgbClr val="747660"/>
        </a:accent1>
        <a:accent2>
          <a:srgbClr val="A99B69"/>
        </a:accent2>
        <a:accent3>
          <a:srgbClr val="F7F8E0"/>
        </a:accent3>
        <a:accent4>
          <a:srgbClr val="000000"/>
        </a:accent4>
        <a:accent5>
          <a:srgbClr val="BCBDB6"/>
        </a:accent5>
        <a:accent6>
          <a:srgbClr val="998C5E"/>
        </a:accent6>
        <a:hlink>
          <a:srgbClr val="959167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4">
        <a:dk1>
          <a:srgbClr val="000000"/>
        </a:dk1>
        <a:lt1>
          <a:srgbClr val="FFFFFF"/>
        </a:lt1>
        <a:dk2>
          <a:srgbClr val="000066"/>
        </a:dk2>
        <a:lt2>
          <a:srgbClr val="808080"/>
        </a:lt2>
        <a:accent1>
          <a:srgbClr val="194293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ABB0C8"/>
        </a:accent5>
        <a:accent6>
          <a:srgbClr val="8A8AB9"/>
        </a:accent6>
        <a:hlink>
          <a:srgbClr val="CCCCE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5">
        <a:dk1>
          <a:srgbClr val="000000"/>
        </a:dk1>
        <a:lt1>
          <a:srgbClr val="FFFFFF"/>
        </a:lt1>
        <a:dk2>
          <a:srgbClr val="4C0026"/>
        </a:dk2>
        <a:lt2>
          <a:srgbClr val="808080"/>
        </a:lt2>
        <a:accent1>
          <a:srgbClr val="7C1C45"/>
        </a:accent1>
        <a:accent2>
          <a:srgbClr val="C15D75"/>
        </a:accent2>
        <a:accent3>
          <a:srgbClr val="FFFFFF"/>
        </a:accent3>
        <a:accent4>
          <a:srgbClr val="000000"/>
        </a:accent4>
        <a:accent5>
          <a:srgbClr val="BFABB0"/>
        </a:accent5>
        <a:accent6>
          <a:srgbClr val="AF5369"/>
        </a:accent6>
        <a:hlink>
          <a:srgbClr val="C29D8C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46817</TotalTime>
  <Words>1982</Words>
  <Application>Microsoft Office PowerPoint</Application>
  <PresentationFormat>A4 용지(210x297mm)</PresentationFormat>
  <Paragraphs>346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22</vt:i4>
      </vt:variant>
    </vt:vector>
  </HeadingPairs>
  <TitlesOfParts>
    <vt:vector size="33" baseType="lpstr">
      <vt:lpstr>HY헤드라인M</vt:lpstr>
      <vt:lpstr>가는각진제목체</vt:lpstr>
      <vt:lpstr>굴림</vt:lpstr>
      <vt:lpstr>굴림</vt:lpstr>
      <vt:lpstr>돋움</vt:lpstr>
      <vt:lpstr>맑은 고딕</vt:lpstr>
      <vt:lpstr>Arial</vt:lpstr>
      <vt:lpstr>Calibri</vt:lpstr>
      <vt:lpstr>Wingdings</vt:lpstr>
      <vt:lpstr>1_Default Design</vt:lpstr>
      <vt:lpstr>3_Default Design</vt:lpstr>
      <vt:lpstr>취업하자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메리츠화재 IT본부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Department Logo &amp; Slogan</dc:title>
  <dc:creator>조원균</dc:creator>
  <cp:lastModifiedBy>iamhpd</cp:lastModifiedBy>
  <cp:revision>2859</cp:revision>
  <cp:lastPrinted>2015-10-28T04:44:44Z</cp:lastPrinted>
  <dcterms:created xsi:type="dcterms:W3CDTF">2003-10-22T07:02:37Z</dcterms:created>
  <dcterms:modified xsi:type="dcterms:W3CDTF">2023-06-13T08:09:34Z</dcterms:modified>
</cp:coreProperties>
</file>